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5"/>
  </p:notesMasterIdLst>
  <p:handoutMasterIdLst>
    <p:handoutMasterId r:id="rId46"/>
  </p:handoutMasterIdLst>
  <p:sldIdLst>
    <p:sldId id="256" r:id="rId5"/>
    <p:sldId id="257" r:id="rId6"/>
    <p:sldId id="344" r:id="rId7"/>
    <p:sldId id="345" r:id="rId8"/>
    <p:sldId id="295" r:id="rId9"/>
    <p:sldId id="294" r:id="rId10"/>
    <p:sldId id="267" r:id="rId11"/>
    <p:sldId id="270" r:id="rId12"/>
    <p:sldId id="308" r:id="rId13"/>
    <p:sldId id="309" r:id="rId14"/>
    <p:sldId id="310" r:id="rId15"/>
    <p:sldId id="361" r:id="rId16"/>
    <p:sldId id="362" r:id="rId17"/>
    <p:sldId id="359" r:id="rId18"/>
    <p:sldId id="360" r:id="rId19"/>
    <p:sldId id="313" r:id="rId20"/>
    <p:sldId id="314" r:id="rId21"/>
    <p:sldId id="302" r:id="rId22"/>
    <p:sldId id="296" r:id="rId23"/>
    <p:sldId id="272" r:id="rId24"/>
    <p:sldId id="273" r:id="rId25"/>
    <p:sldId id="275" r:id="rId26"/>
    <p:sldId id="283" r:id="rId27"/>
    <p:sldId id="284" r:id="rId28"/>
    <p:sldId id="279" r:id="rId29"/>
    <p:sldId id="355" r:id="rId30"/>
    <p:sldId id="315" r:id="rId31"/>
    <p:sldId id="369" r:id="rId32"/>
    <p:sldId id="352" r:id="rId33"/>
    <p:sldId id="364" r:id="rId34"/>
    <p:sldId id="260" r:id="rId35"/>
    <p:sldId id="262" r:id="rId36"/>
    <p:sldId id="301" r:id="rId37"/>
    <p:sldId id="353" r:id="rId38"/>
    <p:sldId id="370" r:id="rId39"/>
    <p:sldId id="276" r:id="rId40"/>
    <p:sldId id="336" r:id="rId41"/>
    <p:sldId id="354" r:id="rId42"/>
    <p:sldId id="285" r:id="rId43"/>
    <p:sldId id="281" r:id="rId4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EB8AC-120A-D7B9-BC73-C0F529AF57D6}" v="180" dt="2025-09-22T19:50:33.151"/>
    <p1510:client id="{73AB8836-ED4C-48FF-ADDF-811F69A0D6C3}" v="34" dt="2025-09-22T17:40:55.161"/>
    <p1510:client id="{FEE340CB-3CF6-12C5-A6B5-271542A2F64E}" v="75" dt="2025-09-22T19:34:07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004E7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Federal Pell Grant*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004E7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004E7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DE7E2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B9419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B9419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>
              <a:latin typeface="Arial" panose="020B0604020202020204" pitchFamily="34" charset="0"/>
              <a:cs typeface="Arial" panose="020B0604020202020204" pitchFamily="34" charset="0"/>
            </a:rPr>
            <a:t>Federal Direct PLUS Loans*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</dgm:pt>
    <dgm:pt modelId="{0FD65D73-E41D-4B3E-92E7-7F2830D8FEF0}" type="pres">
      <dgm:prSet presAssocID="{0B9543FD-99A4-4C4A-A098-21B46D24820E}" presName="node" presStyleLbl="node1" presStyleIdx="0" presStyleCnt="6">
        <dgm:presLayoutVars>
          <dgm:bulletEnabled val="1"/>
        </dgm:presLayoutVars>
      </dgm:prSet>
      <dgm:spPr/>
    </dgm:pt>
    <dgm:pt modelId="{3535CC49-A102-4D8A-AEB6-B175CBD08E0C}" type="pres">
      <dgm:prSet presAssocID="{F1488B6C-3B50-406B-BEB2-12756F04A7D4}" presName="sibTrans" presStyleCnt="0"/>
      <dgm:spPr/>
    </dgm:pt>
    <dgm:pt modelId="{B0C99F12-FC81-415D-AEAD-4E552DEABC5C}" type="pres">
      <dgm:prSet presAssocID="{D8C1DA9E-C270-47F3-8537-BEC065CD2B7B}" presName="node" presStyleLbl="node1" presStyleIdx="1" presStyleCnt="6">
        <dgm:presLayoutVars>
          <dgm:bulletEnabled val="1"/>
        </dgm:presLayoutVars>
      </dgm:prSet>
      <dgm:spPr/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2" presStyleCnt="6">
        <dgm:presLayoutVars>
          <dgm:bulletEnabled val="1"/>
        </dgm:presLayoutVars>
      </dgm:prSet>
      <dgm:spPr/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3" presStyleCnt="6">
        <dgm:presLayoutVars>
          <dgm:bulletEnabled val="1"/>
        </dgm:presLayoutVars>
      </dgm:prSet>
      <dgm:spPr/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4" presStyleCnt="6">
        <dgm:presLayoutVars>
          <dgm:bulletEnabled val="1"/>
        </dgm:presLayoutVars>
      </dgm:prSet>
      <dgm:spPr/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5" presStyleCnt="6">
        <dgm:presLayoutVars>
          <dgm:bulletEnabled val="1"/>
        </dgm:presLayoutVars>
      </dgm:prSet>
      <dgm:spPr/>
    </dgm:pt>
  </dgm:ptLst>
  <dgm:cxnLst>
    <dgm:cxn modelId="{5D516D09-2290-41E0-B543-E949DA7A0D98}" srcId="{2C3B3EE8-1974-4721-AEB7-E3A2FDF93822}" destId="{75ED350A-5613-4C2D-AC5E-71B325FFEAC6}" srcOrd="5" destOrd="0" parTransId="{53771AC9-C7A3-43AA-ADCA-AFA4AC282B80}" sibTransId="{0839E074-6D97-4F17-BD0D-5AE3195D60AA}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9DFE020-B470-4FD6-A2DC-8348F21B3E3B}" srcId="{2C3B3EE8-1974-4721-AEB7-E3A2FDF93822}" destId="{04FF30B7-BDDE-48C1-A20F-CEA2F054D3B1}" srcOrd="2" destOrd="0" parTransId="{E179DA5B-140C-471A-898C-4657F12B06A0}" sibTransId="{EB68A225-BE81-4DC1-81B8-068F9FE0209B}"/>
    <dgm:cxn modelId="{A073F23F-B6FA-4747-9058-21005B902473}" srcId="{2C3B3EE8-1974-4721-AEB7-E3A2FDF93822}" destId="{DE383FB6-D40C-4A6E-8EA2-CB8670B3E289}" srcOrd="4" destOrd="0" parTransId="{8002DC73-3526-47C2-A76E-49BB41116437}" sibTransId="{F4C14619-512F-47BD-998D-77955E0F118B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455C3D6A-6EA4-453A-9DCD-288D4A82C096}" srcId="{2C3B3EE8-1974-4721-AEB7-E3A2FDF93822}" destId="{D8C1DA9E-C270-47F3-8537-BEC065CD2B7B}" srcOrd="1" destOrd="0" parTransId="{B4F67637-F831-43C2-AE1B-6B0E8909F146}" sibTransId="{860E649F-81FB-40C4-89D6-7DFC5757FB58}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E837D49C-A4BE-41F6-BDFE-41DEB002EE35}" srcId="{2C3B3EE8-1974-4721-AEB7-E3A2FDF93822}" destId="{AD7597D9-ABC0-4EC3-89D4-C86B04A32E7F}" srcOrd="3" destOrd="0" parTransId="{932C53C4-E6BC-41AB-8C09-81B754E85075}" sibTransId="{5FAC9170-D1B7-4418-89E1-393E128A5BFA}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990C8A6C-D149-4330-A646-22D1E47E180B}" type="presParOf" srcId="{8E94DB06-A882-425C-B771-3778FC160372}" destId="{B0C99F12-FC81-415D-AEAD-4E552DEABC5C}" srcOrd="2" destOrd="0" presId="urn:microsoft.com/office/officeart/2005/8/layout/default"/>
    <dgm:cxn modelId="{A6338025-C737-4DE7-B726-A19AABC8FBDD}" type="presParOf" srcId="{8E94DB06-A882-425C-B771-3778FC160372}" destId="{1A80CB66-F6F8-4D2B-A0F6-D7E51B69A853}" srcOrd="3" destOrd="0" presId="urn:microsoft.com/office/officeart/2005/8/layout/default"/>
    <dgm:cxn modelId="{296ECE5A-191C-490B-8189-D5E32408D67D}" type="presParOf" srcId="{8E94DB06-A882-425C-B771-3778FC160372}" destId="{2EEFF565-0FA5-4AFE-8EC9-CF46641B257F}" srcOrd="4" destOrd="0" presId="urn:microsoft.com/office/officeart/2005/8/layout/default"/>
    <dgm:cxn modelId="{1723EBED-DB26-42EA-A03A-E1F7E6C99A98}" type="presParOf" srcId="{8E94DB06-A882-425C-B771-3778FC160372}" destId="{3531B753-653F-4E59-B2F5-08469469C2DA}" srcOrd="5" destOrd="0" presId="urn:microsoft.com/office/officeart/2005/8/layout/default"/>
    <dgm:cxn modelId="{9C8C247E-C18C-4EC2-AF61-A954A8DA53B9}" type="presParOf" srcId="{8E94DB06-A882-425C-B771-3778FC160372}" destId="{5927B7F6-1A6B-4BE6-9A00-80A8F3451E16}" srcOrd="6" destOrd="0" presId="urn:microsoft.com/office/officeart/2005/8/layout/default"/>
    <dgm:cxn modelId="{A5DE739B-9A8C-4E43-A445-48F16FFD54B2}" type="presParOf" srcId="{8E94DB06-A882-425C-B771-3778FC160372}" destId="{ED234A13-193D-4539-ADE1-4E21D01069A4}" srcOrd="7" destOrd="0" presId="urn:microsoft.com/office/officeart/2005/8/layout/default"/>
    <dgm:cxn modelId="{40ECB347-707C-4C03-9ED3-4CADFE0A2612}" type="presParOf" srcId="{8E94DB06-A882-425C-B771-3778FC160372}" destId="{799B4B1F-19A5-4028-A572-1E0AD4FB66AD}" srcOrd="8" destOrd="0" presId="urn:microsoft.com/office/officeart/2005/8/layout/default"/>
    <dgm:cxn modelId="{25D1CC27-56ED-48E0-A64C-C23E492A1BB1}" type="presParOf" srcId="{8E94DB06-A882-425C-B771-3778FC160372}" destId="{6AD71644-83C8-4E5A-AA6A-F692A90E17DF}" srcOrd="9" destOrd="0" presId="urn:microsoft.com/office/officeart/2005/8/layout/default"/>
    <dgm:cxn modelId="{40F0C02C-5D4A-4746-9693-D7519CB4B872}" type="presParOf" srcId="{8E94DB06-A882-425C-B771-3778FC160372}" destId="{F8FCE1B0-A15B-4784-82E6-5BFC1F3402C4}" srcOrd="10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500">
              <a:latin typeface="Georgia" panose="02040502050405020303" pitchFamily="18" charset="0"/>
              <a:cs typeface="Arial" panose="020B0604020202020204" pitchFamily="34" charset="0"/>
            </a:rPr>
            <a:t>Foundations, businesses, churches, civic, 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500">
              <a:latin typeface="Georgia" panose="02040502050405020303" pitchFamily="18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1B4187"/>
        </a:solidFill>
      </dgm:spPr>
      <dgm:t>
        <a:bodyPr/>
        <a:lstStyle/>
        <a:p>
          <a:pPr algn="ctr"/>
          <a:r>
            <a:rPr lang="en-US" sz="2500">
              <a:latin typeface="Georgia" panose="02040502050405020303" pitchFamily="18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 custLinFactNeighborX="885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500">
              <a:latin typeface="Georgia" panose="02040502050405020303" pitchFamily="18" charset="0"/>
              <a:cs typeface="Arial" panose="020B0604020202020204" pitchFamily="34" charset="0"/>
            </a:rPr>
            <a:t>May have scholarships available to the</a:t>
          </a:r>
        </a:p>
        <a:p>
          <a:pPr algn="ctr"/>
          <a:r>
            <a:rPr lang="en-US" sz="2500">
              <a:latin typeface="Georgia" panose="02040502050405020303" pitchFamily="18" charset="0"/>
              <a:cs typeface="Arial" panose="020B0604020202020204" pitchFamily="34" charset="0"/>
            </a:rPr>
            <a:t>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500">
              <a:latin typeface="Georgia" panose="02040502050405020303" pitchFamily="18" charset="0"/>
              <a:cs typeface="Arial" panose="020B0604020202020204" pitchFamily="34" charset="0"/>
            </a:rPr>
            <a:t>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36CBB1-CBC3-466D-A6BF-D60DAA15E5B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AEE709-3F8F-4943-892A-BC8124B7F50C}">
      <dgm:prSet phldrT="[Text]" custT="1"/>
      <dgm:spPr>
        <a:solidFill>
          <a:srgbClr val="B5CC40"/>
        </a:solidFill>
      </dgm:spPr>
      <dgm:t>
        <a:bodyPr/>
        <a:lstStyle/>
        <a:p>
          <a:pPr algn="r"/>
          <a:r>
            <a:rPr lang="en-US" sz="1800" b="0">
              <a:latin typeface="Georgia" panose="02040502050405020303" pitchFamily="18" charset="0"/>
              <a:cs typeface="Arial" panose="020B0604020202020204" pitchFamily="34" charset="0"/>
            </a:rPr>
            <a:t>Scholarships</a:t>
          </a:r>
        </a:p>
      </dgm:t>
    </dgm:pt>
    <dgm:pt modelId="{0B6BCCAB-759D-48C8-A3EB-D44192D49530}" type="parTrans" cxnId="{759186AF-B587-4A76-A3E6-FF81C69061DB}">
      <dgm:prSet/>
      <dgm:spPr/>
      <dgm:t>
        <a:bodyPr/>
        <a:lstStyle/>
        <a:p>
          <a:endParaRPr lang="en-US"/>
        </a:p>
      </dgm:t>
    </dgm:pt>
    <dgm:pt modelId="{8AAB3066-894B-4330-B704-75E4EFDD6550}" type="sibTrans" cxnId="{759186AF-B587-4A76-A3E6-FF81C69061DB}">
      <dgm:prSet/>
      <dgm:spPr/>
      <dgm:t>
        <a:bodyPr/>
        <a:lstStyle/>
        <a:p>
          <a:endParaRPr lang="en-US"/>
        </a:p>
      </dgm:t>
    </dgm:pt>
    <dgm:pt modelId="{D95CE349-3738-4D5A-99A4-5E1073DED1B0}">
      <dgm:prSet phldrT="[Text]" custT="1"/>
      <dgm:spPr/>
      <dgm:t>
        <a:bodyPr/>
        <a:lstStyle/>
        <a:p>
          <a:r>
            <a:rPr lang="en-US" sz="2400" b="0">
              <a:latin typeface="Georgia" panose="02040502050405020303" pitchFamily="18" charset="0"/>
              <a:cs typeface="Arial" panose="020B0604020202020204" pitchFamily="34" charset="0"/>
            </a:rPr>
            <a:t>Grants</a:t>
          </a:r>
        </a:p>
      </dgm:t>
    </dgm:pt>
    <dgm:pt modelId="{E40D19BE-56FE-4F29-B4C2-97BBD8A4986F}" type="parTrans" cxnId="{D7C0A38E-C48E-47D3-98AA-99BADF7BC202}">
      <dgm:prSet/>
      <dgm:spPr/>
      <dgm:t>
        <a:bodyPr/>
        <a:lstStyle/>
        <a:p>
          <a:endParaRPr lang="en-US"/>
        </a:p>
      </dgm:t>
    </dgm:pt>
    <dgm:pt modelId="{E58D54BF-469A-40FE-A25C-FE27CE2550B7}" type="sibTrans" cxnId="{D7C0A38E-C48E-47D3-98AA-99BADF7BC202}">
      <dgm:prSet/>
      <dgm:spPr/>
      <dgm:t>
        <a:bodyPr/>
        <a:lstStyle/>
        <a:p>
          <a:endParaRPr lang="en-US"/>
        </a:p>
      </dgm:t>
    </dgm:pt>
    <dgm:pt modelId="{500B0A59-87F2-4A5E-86BD-2AF0605CA6DB}">
      <dgm:prSet phldrT="[Text]" custT="1"/>
      <dgm:spPr>
        <a:solidFill>
          <a:srgbClr val="FA9B32"/>
        </a:solidFill>
      </dgm:spPr>
      <dgm:t>
        <a:bodyPr/>
        <a:lstStyle/>
        <a:p>
          <a:pPr algn="ctr"/>
          <a:r>
            <a:rPr lang="en-US" sz="1600" b="0">
              <a:latin typeface="Georgia" panose="02040502050405020303" pitchFamily="18" charset="0"/>
              <a:cs typeface="Arial" panose="020B0604020202020204" pitchFamily="34" charset="0"/>
            </a:rPr>
            <a:t>Work-Study Employment</a:t>
          </a:r>
        </a:p>
      </dgm:t>
    </dgm:pt>
    <dgm:pt modelId="{9CBDA3EC-19C1-4594-9E4A-7798FAD35A6F}" type="parTrans" cxnId="{37C48A63-9A73-4992-95BD-B542C0E2381D}">
      <dgm:prSet/>
      <dgm:spPr/>
      <dgm:t>
        <a:bodyPr/>
        <a:lstStyle/>
        <a:p>
          <a:endParaRPr lang="en-US"/>
        </a:p>
      </dgm:t>
    </dgm:pt>
    <dgm:pt modelId="{6DE1C9DE-F7C8-47F0-8286-2D85A3AD9327}" type="sibTrans" cxnId="{37C48A63-9A73-4992-95BD-B542C0E2381D}">
      <dgm:prSet/>
      <dgm:spPr/>
      <dgm:t>
        <a:bodyPr/>
        <a:lstStyle/>
        <a:p>
          <a:endParaRPr lang="en-US"/>
        </a:p>
      </dgm:t>
    </dgm:pt>
    <dgm:pt modelId="{6C31F773-3646-454F-A9A3-C52ED5F7CDD4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0">
              <a:latin typeface="Georgia" panose="02040502050405020303" pitchFamily="18" charset="0"/>
              <a:cs typeface="Arial" panose="020B0604020202020204" pitchFamily="34" charset="0"/>
            </a:rPr>
            <a:t>Loans</a:t>
          </a:r>
        </a:p>
      </dgm:t>
    </dgm:pt>
    <dgm:pt modelId="{E29E9FEE-1155-49BE-9B37-F135F6015C1C}" type="parTrans" cxnId="{049164F9-7B47-4067-99C6-9F49C202A960}">
      <dgm:prSet/>
      <dgm:spPr/>
      <dgm:t>
        <a:bodyPr/>
        <a:lstStyle/>
        <a:p>
          <a:endParaRPr lang="en-US"/>
        </a:p>
      </dgm:t>
    </dgm:pt>
    <dgm:pt modelId="{25C89F0F-AAA1-4C01-A56E-CA8C09B0032F}" type="sibTrans" cxnId="{049164F9-7B47-4067-99C6-9F49C202A960}">
      <dgm:prSet/>
      <dgm:spPr/>
      <dgm:t>
        <a:bodyPr/>
        <a:lstStyle/>
        <a:p>
          <a:endParaRPr lang="en-US"/>
        </a:p>
      </dgm:t>
    </dgm:pt>
    <dgm:pt modelId="{FDE745A2-7F79-4F00-AEE4-E5E8CE120FF4}" type="pres">
      <dgm:prSet presAssocID="{8D36CBB1-CBC3-466D-A6BF-D60DAA15E5BE}" presName="compositeShape" presStyleCnt="0">
        <dgm:presLayoutVars>
          <dgm:chMax val="7"/>
          <dgm:dir/>
          <dgm:resizeHandles val="exact"/>
        </dgm:presLayoutVars>
      </dgm:prSet>
      <dgm:spPr/>
    </dgm:pt>
    <dgm:pt modelId="{0A25010D-B9FB-441C-816F-969633BB2F10}" type="pres">
      <dgm:prSet presAssocID="{8D36CBB1-CBC3-466D-A6BF-D60DAA15E5BE}" presName="wedge1" presStyleLbl="node1" presStyleIdx="0" presStyleCnt="4" custScaleX="126983" custScaleY="120635" custLinFactNeighborX="-85" custLinFactNeighborY="2566"/>
      <dgm:spPr/>
    </dgm:pt>
    <dgm:pt modelId="{08CE128E-3488-4049-A092-D34BA9EB4E7C}" type="pres">
      <dgm:prSet presAssocID="{8D36CBB1-CBC3-466D-A6BF-D60DAA15E5B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A9E0E2-F062-49BB-8602-5660ED6764EF}" type="pres">
      <dgm:prSet presAssocID="{8D36CBB1-CBC3-466D-A6BF-D60DAA15E5BE}" presName="wedge2" presStyleLbl="node1" presStyleIdx="1" presStyleCnt="4" custScaleX="126984" custScaleY="116827" custLinFactNeighborX="4556" custLinFactNeighborY="-1330"/>
      <dgm:spPr/>
    </dgm:pt>
    <dgm:pt modelId="{F0B36185-53C5-4A55-9BAF-4621CB0D6D45}" type="pres">
      <dgm:prSet presAssocID="{8D36CBB1-CBC3-466D-A6BF-D60DAA15E5B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437C0E5-3883-4F51-8AF0-A5736AFED719}" type="pres">
      <dgm:prSet presAssocID="{8D36CBB1-CBC3-466D-A6BF-D60DAA15E5BE}" presName="wedge3" presStyleLbl="node1" presStyleIdx="2" presStyleCnt="4" custScaleX="122010" custScaleY="115906" custLinFactNeighborX="4279" custLinFactNeighborY="-1330"/>
      <dgm:spPr/>
    </dgm:pt>
    <dgm:pt modelId="{1988F05A-0E94-4B63-B620-2D4BF49F0D2C}" type="pres">
      <dgm:prSet presAssocID="{8D36CBB1-CBC3-466D-A6BF-D60DAA15E5B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229149F-801D-4F67-9D73-4C2AACCF82D7}" type="pres">
      <dgm:prSet presAssocID="{8D36CBB1-CBC3-466D-A6BF-D60DAA15E5BE}" presName="wedge4" presStyleLbl="node1" presStyleIdx="3" presStyleCnt="4" custScaleX="122781" custScaleY="121519" custLinFactNeighborX="4074" custLinFactNeighborY="-1330"/>
      <dgm:spPr/>
    </dgm:pt>
    <dgm:pt modelId="{4CF97A5B-7EF3-4CE7-B9AA-ED7F1D335326}" type="pres">
      <dgm:prSet presAssocID="{8D36CBB1-CBC3-466D-A6BF-D60DAA15E5B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2F4250D-D8A3-44A8-A050-4AFC013B663E}" type="presOf" srcId="{6C31F773-3646-454F-A9A3-C52ED5F7CDD4}" destId="{9229149F-801D-4F67-9D73-4C2AACCF82D7}" srcOrd="0" destOrd="0" presId="urn:microsoft.com/office/officeart/2005/8/layout/chart3"/>
    <dgm:cxn modelId="{8AF9B813-459C-4C70-90EA-2C9D5291ADF4}" type="presOf" srcId="{500B0A59-87F2-4A5E-86BD-2AF0605CA6DB}" destId="{D437C0E5-3883-4F51-8AF0-A5736AFED719}" srcOrd="0" destOrd="0" presId="urn:microsoft.com/office/officeart/2005/8/layout/chart3"/>
    <dgm:cxn modelId="{1E128230-C63A-4F60-B36D-46381D8D99A2}" type="presOf" srcId="{93AEE709-3F8F-4943-892A-BC8124B7F50C}" destId="{08CE128E-3488-4049-A092-D34BA9EB4E7C}" srcOrd="1" destOrd="0" presId="urn:microsoft.com/office/officeart/2005/8/layout/chart3"/>
    <dgm:cxn modelId="{A8D82735-53CE-41A7-9F3A-4660720644B0}" type="presOf" srcId="{6C31F773-3646-454F-A9A3-C52ED5F7CDD4}" destId="{4CF97A5B-7EF3-4CE7-B9AA-ED7F1D335326}" srcOrd="1" destOrd="0" presId="urn:microsoft.com/office/officeart/2005/8/layout/chart3"/>
    <dgm:cxn modelId="{37C48A63-9A73-4992-95BD-B542C0E2381D}" srcId="{8D36CBB1-CBC3-466D-A6BF-D60DAA15E5BE}" destId="{500B0A59-87F2-4A5E-86BD-2AF0605CA6DB}" srcOrd="2" destOrd="0" parTransId="{9CBDA3EC-19C1-4594-9E4A-7798FAD35A6F}" sibTransId="{6DE1C9DE-F7C8-47F0-8286-2D85A3AD9327}"/>
    <dgm:cxn modelId="{AC487A74-0258-4239-A7BB-494C559794A1}" type="presOf" srcId="{D95CE349-3738-4D5A-99A4-5E1073DED1B0}" destId="{F0B36185-53C5-4A55-9BAF-4621CB0D6D45}" srcOrd="1" destOrd="0" presId="urn:microsoft.com/office/officeart/2005/8/layout/chart3"/>
    <dgm:cxn modelId="{40794275-62F2-48D6-9F21-A84220C255DE}" type="presOf" srcId="{93AEE709-3F8F-4943-892A-BC8124B7F50C}" destId="{0A25010D-B9FB-441C-816F-969633BB2F10}" srcOrd="0" destOrd="0" presId="urn:microsoft.com/office/officeart/2005/8/layout/chart3"/>
    <dgm:cxn modelId="{D7C0A38E-C48E-47D3-98AA-99BADF7BC202}" srcId="{8D36CBB1-CBC3-466D-A6BF-D60DAA15E5BE}" destId="{D95CE349-3738-4D5A-99A4-5E1073DED1B0}" srcOrd="1" destOrd="0" parTransId="{E40D19BE-56FE-4F29-B4C2-97BBD8A4986F}" sibTransId="{E58D54BF-469A-40FE-A25C-FE27CE2550B7}"/>
    <dgm:cxn modelId="{759186AF-B587-4A76-A3E6-FF81C69061DB}" srcId="{8D36CBB1-CBC3-466D-A6BF-D60DAA15E5BE}" destId="{93AEE709-3F8F-4943-892A-BC8124B7F50C}" srcOrd="0" destOrd="0" parTransId="{0B6BCCAB-759D-48C8-A3EB-D44192D49530}" sibTransId="{8AAB3066-894B-4330-B704-75E4EFDD6550}"/>
    <dgm:cxn modelId="{1A50AEDD-B732-47F4-B0E3-A88EA3C484A3}" type="presOf" srcId="{500B0A59-87F2-4A5E-86BD-2AF0605CA6DB}" destId="{1988F05A-0E94-4B63-B620-2D4BF49F0D2C}" srcOrd="1" destOrd="0" presId="urn:microsoft.com/office/officeart/2005/8/layout/chart3"/>
    <dgm:cxn modelId="{16F4ABED-8ABE-47B4-9165-0EB4DB19D06E}" type="presOf" srcId="{D95CE349-3738-4D5A-99A4-5E1073DED1B0}" destId="{12A9E0E2-F062-49BB-8602-5660ED6764EF}" srcOrd="0" destOrd="0" presId="urn:microsoft.com/office/officeart/2005/8/layout/chart3"/>
    <dgm:cxn modelId="{BFCA64F2-8854-4D3E-9A03-AF3723F58874}" type="presOf" srcId="{8D36CBB1-CBC3-466D-A6BF-D60DAA15E5BE}" destId="{FDE745A2-7F79-4F00-AEE4-E5E8CE120FF4}" srcOrd="0" destOrd="0" presId="urn:microsoft.com/office/officeart/2005/8/layout/chart3"/>
    <dgm:cxn modelId="{049164F9-7B47-4067-99C6-9F49C202A960}" srcId="{8D36CBB1-CBC3-466D-A6BF-D60DAA15E5BE}" destId="{6C31F773-3646-454F-A9A3-C52ED5F7CDD4}" srcOrd="3" destOrd="0" parTransId="{E29E9FEE-1155-49BE-9B37-F135F6015C1C}" sibTransId="{25C89F0F-AAA1-4C01-A56E-CA8C09B0032F}"/>
    <dgm:cxn modelId="{7AA2C558-4264-4E8F-948F-5E2CB449D813}" type="presParOf" srcId="{FDE745A2-7F79-4F00-AEE4-E5E8CE120FF4}" destId="{0A25010D-B9FB-441C-816F-969633BB2F10}" srcOrd="0" destOrd="0" presId="urn:microsoft.com/office/officeart/2005/8/layout/chart3"/>
    <dgm:cxn modelId="{4CA3BC85-59BC-40F9-AF91-925D41BC76B7}" type="presParOf" srcId="{FDE745A2-7F79-4F00-AEE4-E5E8CE120FF4}" destId="{08CE128E-3488-4049-A092-D34BA9EB4E7C}" srcOrd="1" destOrd="0" presId="urn:microsoft.com/office/officeart/2005/8/layout/chart3"/>
    <dgm:cxn modelId="{3490A645-1BC8-41E5-8E83-699CDBE2943C}" type="presParOf" srcId="{FDE745A2-7F79-4F00-AEE4-E5E8CE120FF4}" destId="{12A9E0E2-F062-49BB-8602-5660ED6764EF}" srcOrd="2" destOrd="0" presId="urn:microsoft.com/office/officeart/2005/8/layout/chart3"/>
    <dgm:cxn modelId="{976A72FE-2741-435E-9385-C9CF1A380C77}" type="presParOf" srcId="{FDE745A2-7F79-4F00-AEE4-E5E8CE120FF4}" destId="{F0B36185-53C5-4A55-9BAF-4621CB0D6D45}" srcOrd="3" destOrd="0" presId="urn:microsoft.com/office/officeart/2005/8/layout/chart3"/>
    <dgm:cxn modelId="{F189B293-6CAD-44D2-B76A-F37D03024531}" type="presParOf" srcId="{FDE745A2-7F79-4F00-AEE4-E5E8CE120FF4}" destId="{D437C0E5-3883-4F51-8AF0-A5736AFED719}" srcOrd="4" destOrd="0" presId="urn:microsoft.com/office/officeart/2005/8/layout/chart3"/>
    <dgm:cxn modelId="{BB6F6ABC-6BED-4344-A220-3CDBCB4D04B7}" type="presParOf" srcId="{FDE745A2-7F79-4F00-AEE4-E5E8CE120FF4}" destId="{1988F05A-0E94-4B63-B620-2D4BF49F0D2C}" srcOrd="5" destOrd="0" presId="urn:microsoft.com/office/officeart/2005/8/layout/chart3"/>
    <dgm:cxn modelId="{597D5C7C-8C75-40C1-AB41-CA7269AA1144}" type="presParOf" srcId="{FDE745A2-7F79-4F00-AEE4-E5E8CE120FF4}" destId="{9229149F-801D-4F67-9D73-4C2AACCF82D7}" srcOrd="6" destOrd="0" presId="urn:microsoft.com/office/officeart/2005/8/layout/chart3"/>
    <dgm:cxn modelId="{886D86F2-0A4E-4808-9C76-C913008B1A3E}" type="presParOf" srcId="{FDE745A2-7F79-4F00-AEE4-E5E8CE120FF4}" destId="{4CF97A5B-7EF3-4CE7-B9AA-ED7F1D33532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0" y="486900"/>
          <a:ext cx="2381250" cy="1428749"/>
        </a:xfrm>
        <a:prstGeom prst="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Federal Pell Grant*</a:t>
          </a:r>
        </a:p>
      </dsp:txBody>
      <dsp:txXfrm>
        <a:off x="0" y="486900"/>
        <a:ext cx="2381250" cy="1428749"/>
      </dsp:txXfrm>
    </dsp:sp>
    <dsp:sp modelId="{B0C99F12-FC81-415D-AEAD-4E552DEABC5C}">
      <dsp:nvSpPr>
        <dsp:cNvPr id="0" name=""/>
        <dsp:cNvSpPr/>
      </dsp:nvSpPr>
      <dsp:spPr>
        <a:xfrm>
          <a:off x="2619374" y="486900"/>
          <a:ext cx="2381250" cy="1428749"/>
        </a:xfrm>
        <a:prstGeom prst="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2619374" y="486900"/>
        <a:ext cx="2381250" cy="1428749"/>
      </dsp:txXfrm>
    </dsp:sp>
    <dsp:sp modelId="{2EEFF565-0FA5-4AFE-8EC9-CF46641B257F}">
      <dsp:nvSpPr>
        <dsp:cNvPr id="0" name=""/>
        <dsp:cNvSpPr/>
      </dsp:nvSpPr>
      <dsp:spPr>
        <a:xfrm>
          <a:off x="5238749" y="486900"/>
          <a:ext cx="2381250" cy="1428749"/>
        </a:xfrm>
        <a:prstGeom prst="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5238749" y="486900"/>
        <a:ext cx="2381250" cy="1428749"/>
      </dsp:txXfrm>
    </dsp:sp>
    <dsp:sp modelId="{5927B7F6-1A6B-4BE6-9A00-80A8F3451E16}">
      <dsp:nvSpPr>
        <dsp:cNvPr id="0" name=""/>
        <dsp:cNvSpPr/>
      </dsp:nvSpPr>
      <dsp:spPr>
        <a:xfrm>
          <a:off x="0" y="2153775"/>
          <a:ext cx="2381250" cy="1428749"/>
        </a:xfrm>
        <a:prstGeom prst="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53775"/>
        <a:ext cx="2381250" cy="1428749"/>
      </dsp:txXfrm>
    </dsp:sp>
    <dsp:sp modelId="{799B4B1F-19A5-4028-A572-1E0AD4FB66AD}">
      <dsp:nvSpPr>
        <dsp:cNvPr id="0" name=""/>
        <dsp:cNvSpPr/>
      </dsp:nvSpPr>
      <dsp:spPr>
        <a:xfrm>
          <a:off x="2619374" y="2153775"/>
          <a:ext cx="2381250" cy="1428749"/>
        </a:xfrm>
        <a:prstGeom prst="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2619374" y="2153775"/>
        <a:ext cx="2381250" cy="1428749"/>
      </dsp:txXfrm>
    </dsp:sp>
    <dsp:sp modelId="{F8FCE1B0-A15B-4784-82E6-5BFC1F3402C4}">
      <dsp:nvSpPr>
        <dsp:cNvPr id="0" name=""/>
        <dsp:cNvSpPr/>
      </dsp:nvSpPr>
      <dsp:spPr>
        <a:xfrm>
          <a:off x="5238749" y="2153775"/>
          <a:ext cx="2381250" cy="1428749"/>
        </a:xfrm>
        <a:prstGeom prst="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Arial" panose="020B0604020202020204" pitchFamily="34" charset="0"/>
              <a:cs typeface="Arial" panose="020B0604020202020204" pitchFamily="34" charset="0"/>
            </a:rPr>
            <a:t>Federal Direct PLUS Loans*</a:t>
          </a:r>
        </a:p>
      </dsp:txBody>
      <dsp:txXfrm>
        <a:off x="5238749" y="2153775"/>
        <a:ext cx="2381250" cy="1428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491361"/>
          <a:ext cx="7353300" cy="73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367665" y="63321"/>
          <a:ext cx="6637507" cy="8560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556" tIns="0" rIns="19455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eorgia" panose="02040502050405020303" pitchFamily="18" charset="0"/>
              <a:cs typeface="Arial" panose="020B0604020202020204" pitchFamily="34" charset="0"/>
            </a:rPr>
            <a:t>Foundations, businesses, churches, civic, and charitable organizations</a:t>
          </a:r>
        </a:p>
      </dsp:txBody>
      <dsp:txXfrm>
        <a:off x="409455" y="105111"/>
        <a:ext cx="6553927" cy="772500"/>
      </dsp:txXfrm>
    </dsp:sp>
    <dsp:sp modelId="{E8F38A3F-CBE3-473C-84A5-953BEABFC1C6}">
      <dsp:nvSpPr>
        <dsp:cNvPr id="0" name=""/>
        <dsp:cNvSpPr/>
      </dsp:nvSpPr>
      <dsp:spPr>
        <a:xfrm>
          <a:off x="0" y="1806801"/>
          <a:ext cx="7353300" cy="73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367665" y="1378761"/>
          <a:ext cx="6637507" cy="8560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556" tIns="0" rIns="19455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eorgia" panose="02040502050405020303" pitchFamily="18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09455" y="1420551"/>
        <a:ext cx="6553927" cy="772500"/>
      </dsp:txXfrm>
    </dsp:sp>
    <dsp:sp modelId="{4D806934-682E-475D-AD26-41467F256281}">
      <dsp:nvSpPr>
        <dsp:cNvPr id="0" name=""/>
        <dsp:cNvSpPr/>
      </dsp:nvSpPr>
      <dsp:spPr>
        <a:xfrm>
          <a:off x="0" y="3122241"/>
          <a:ext cx="7353300" cy="73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367665" y="2694201"/>
          <a:ext cx="6637507" cy="856080"/>
        </a:xfrm>
        <a:prstGeom prst="roundRect">
          <a:avLst/>
        </a:prstGeom>
        <a:solidFill>
          <a:srgbClr val="1B418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556" tIns="0" rIns="19455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eorgia" panose="02040502050405020303" pitchFamily="18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09455" y="2735991"/>
        <a:ext cx="6553927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644181"/>
          <a:ext cx="73914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369570" y="9501"/>
          <a:ext cx="6671898" cy="12693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eorgia" panose="02040502050405020303" pitchFamily="18" charset="0"/>
              <a:cs typeface="Arial" panose="020B0604020202020204" pitchFamily="34" charset="0"/>
            </a:rPr>
            <a:t>May have scholarships available to the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eorgia" panose="02040502050405020303" pitchFamily="18" charset="0"/>
              <a:cs typeface="Arial" panose="020B0604020202020204" pitchFamily="34" charset="0"/>
            </a:rPr>
            <a:t>children of employees</a:t>
          </a:r>
        </a:p>
      </dsp:txBody>
      <dsp:txXfrm>
        <a:off x="431535" y="71466"/>
        <a:ext cx="6547968" cy="1145430"/>
      </dsp:txXfrm>
    </dsp:sp>
    <dsp:sp modelId="{E8F38A3F-CBE3-473C-84A5-953BEABFC1C6}">
      <dsp:nvSpPr>
        <dsp:cNvPr id="0" name=""/>
        <dsp:cNvSpPr/>
      </dsp:nvSpPr>
      <dsp:spPr>
        <a:xfrm>
          <a:off x="0" y="2594661"/>
          <a:ext cx="73914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369570" y="1959981"/>
          <a:ext cx="6671898" cy="126936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64" tIns="0" rIns="195564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eorgia" panose="02040502050405020303" pitchFamily="18" charset="0"/>
              <a:cs typeface="Arial" panose="020B0604020202020204" pitchFamily="34" charset="0"/>
            </a:rPr>
            <a:t>May have educational benefits for their employees</a:t>
          </a:r>
        </a:p>
      </dsp:txBody>
      <dsp:txXfrm>
        <a:off x="431535" y="2021946"/>
        <a:ext cx="6547968" cy="11454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5010D-B9FB-441C-816F-969633BB2F10}">
      <dsp:nvSpPr>
        <dsp:cNvPr id="0" name=""/>
        <dsp:cNvSpPr/>
      </dsp:nvSpPr>
      <dsp:spPr>
        <a:xfrm>
          <a:off x="792849" y="-16010"/>
          <a:ext cx="3657567" cy="3474722"/>
        </a:xfrm>
        <a:prstGeom prst="pie">
          <a:avLst>
            <a:gd name="adj1" fmla="val 16200000"/>
            <a:gd name="adj2" fmla="val 0"/>
          </a:avLst>
        </a:prstGeom>
        <a:solidFill>
          <a:srgbClr val="B5CC4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Georgia" panose="02040502050405020303" pitchFamily="18" charset="0"/>
              <a:cs typeface="Arial" panose="020B0604020202020204" pitchFamily="34" charset="0"/>
            </a:rPr>
            <a:t>Scholarships</a:t>
          </a:r>
        </a:p>
      </dsp:txBody>
      <dsp:txXfrm>
        <a:off x="2663433" y="626813"/>
        <a:ext cx="1349816" cy="1034143"/>
      </dsp:txXfrm>
    </dsp:sp>
    <dsp:sp modelId="{12A9E0E2-F062-49BB-8602-5660ED6764EF}">
      <dsp:nvSpPr>
        <dsp:cNvPr id="0" name=""/>
        <dsp:cNvSpPr/>
      </dsp:nvSpPr>
      <dsp:spPr>
        <a:xfrm>
          <a:off x="805125" y="47999"/>
          <a:ext cx="3657596" cy="3365038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Georgia" panose="02040502050405020303" pitchFamily="18" charset="0"/>
              <a:cs typeface="Arial" panose="020B0604020202020204" pitchFamily="34" charset="0"/>
            </a:rPr>
            <a:t>Grants</a:t>
          </a:r>
        </a:p>
      </dsp:txBody>
      <dsp:txXfrm>
        <a:off x="2699238" y="1790608"/>
        <a:ext cx="1349827" cy="1001499"/>
      </dsp:txXfrm>
    </dsp:sp>
    <dsp:sp modelId="{D437C0E5-3883-4F51-8AF0-A5736AFED719}">
      <dsp:nvSpPr>
        <dsp:cNvPr id="0" name=""/>
        <dsp:cNvSpPr/>
      </dsp:nvSpPr>
      <dsp:spPr>
        <a:xfrm>
          <a:off x="868781" y="61263"/>
          <a:ext cx="3514327" cy="3338510"/>
        </a:xfrm>
        <a:prstGeom prst="pie">
          <a:avLst>
            <a:gd name="adj1" fmla="val 5400000"/>
            <a:gd name="adj2" fmla="val 10800000"/>
          </a:avLst>
        </a:prstGeom>
        <a:solidFill>
          <a:srgbClr val="FA9B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Georgia" panose="02040502050405020303" pitchFamily="18" charset="0"/>
              <a:cs typeface="Arial" panose="020B0604020202020204" pitchFamily="34" charset="0"/>
            </a:rPr>
            <a:t>Work-Study Employment</a:t>
          </a:r>
        </a:p>
      </dsp:txBody>
      <dsp:txXfrm>
        <a:off x="1266235" y="1790135"/>
        <a:ext cx="1296954" cy="993604"/>
      </dsp:txXfrm>
    </dsp:sp>
    <dsp:sp modelId="{9229149F-801D-4F67-9D73-4C2AACCF82D7}">
      <dsp:nvSpPr>
        <dsp:cNvPr id="0" name=""/>
        <dsp:cNvSpPr/>
      </dsp:nvSpPr>
      <dsp:spPr>
        <a:xfrm>
          <a:off x="851773" y="-19573"/>
          <a:ext cx="3536534" cy="3500184"/>
        </a:xfrm>
        <a:prstGeom prst="pie">
          <a:avLst>
            <a:gd name="adj1" fmla="val 10800000"/>
            <a:gd name="adj2" fmla="val 1620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atin typeface="Georgia" panose="02040502050405020303" pitchFamily="18" charset="0"/>
              <a:cs typeface="Arial" panose="020B0604020202020204" pitchFamily="34" charset="0"/>
            </a:rPr>
            <a:t>Loans</a:t>
          </a:r>
        </a:p>
      </dsp:txBody>
      <dsp:txXfrm>
        <a:off x="1251738" y="626293"/>
        <a:ext cx="1305149" cy="1041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1756E8-89C4-42BD-8556-AECA47B19275}" type="datetimeFigureOut">
              <a:rPr lang="en-US" smtClean="0"/>
              <a:t>9/29/25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9FECC9-577E-41B5-B74A-CE3E1713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5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6D5329-FBD8-4F8E-B62A-EEF598AF01F4}" type="datetimeFigureOut">
              <a:rPr lang="en-US" smtClean="0"/>
              <a:t>9/29/25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756747-A008-4E85-B278-BD8F78B3E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what the family will owe, but it is used in determining aid eligibility – range from -1,500 to 999,999 – 2 components – parent and student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67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36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0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02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73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84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815E0-D345-7951-A56C-896F2C70A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9ABFAA-542A-5825-2357-E9CEC0830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312A38-F9CE-A776-670A-6B6AFC288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4FF13-7D0A-FB52-BB43-E04AFAE9D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52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3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2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Provided for short-term training programs (8 to 15 weeks) that meet certain requirements. Not all schools offer this program. Maximum amount of Pell $7,395. $14,790 is $7,395 x 2. SAI cannot exceed $14,790 to be eligible for Pell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9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72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24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92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6747-A008-4E85-B278-BD8F78B3EB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7290"/>
            <a:ext cx="7772400" cy="553998"/>
          </a:xfrm>
        </p:spPr>
        <p:txBody>
          <a:bodyPr/>
          <a:lstStyle>
            <a:lvl1pPr>
              <a:defRPr sz="3000"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67215" y="3142436"/>
            <a:ext cx="4009571" cy="97599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735013" y="1077913"/>
            <a:ext cx="7693025" cy="1587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8911"/>
            <a:ext cx="8229600" cy="4525963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3062"/>
            <a:ext cx="8229600" cy="630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978" y="179868"/>
            <a:ext cx="646331" cy="5851525"/>
          </a:xfrm>
        </p:spPr>
        <p:txBody>
          <a:bodyPr vert="eaVert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46158" cy="5851525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735013" y="1077913"/>
            <a:ext cx="7693025" cy="1587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062"/>
            <a:ext cx="8229600" cy="630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1545774"/>
            <a:ext cx="7556500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25488" y="1077913"/>
            <a:ext cx="7693025" cy="1587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25707" y="1416530"/>
            <a:ext cx="3692070" cy="11922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725707" y="2740937"/>
            <a:ext cx="3692070" cy="2291443"/>
          </a:xfrm>
        </p:spPr>
        <p:txBody>
          <a:bodyPr lIns="0" tIns="0" rIns="0" bIns="0">
            <a:normAutofit/>
          </a:bodyPr>
          <a:lstStyle>
            <a:lvl1pPr marL="0">
              <a:spcBef>
                <a:spcPts val="0"/>
              </a:spcBef>
              <a:buNone/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4762492" y="1416530"/>
            <a:ext cx="3692070" cy="11922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762492" y="2740937"/>
            <a:ext cx="3692070" cy="2291443"/>
          </a:xfrm>
        </p:spPr>
        <p:txBody>
          <a:bodyPr lIns="0" tIns="0" rIns="0" bIns="0">
            <a:normAutofit/>
          </a:bodyPr>
          <a:lstStyle>
            <a:lvl1pPr marL="0">
              <a:spcBef>
                <a:spcPts val="0"/>
              </a:spcBef>
              <a:buNone/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83062"/>
            <a:ext cx="8229600" cy="630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3671888" y="746125"/>
            <a:ext cx="4595812" cy="1588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431" y="149939"/>
            <a:ext cx="2785153" cy="830997"/>
          </a:xfrm>
        </p:spPr>
        <p:txBody>
          <a:bodyPr wrap="square"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880"/>
            <a:ext cx="5111750" cy="5853113"/>
          </a:xfrm>
        </p:spPr>
        <p:txBody>
          <a:bodyPr/>
          <a:lstStyle>
            <a:lvl1pPr>
              <a:defRPr sz="3000" baseline="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2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431" y="1137274"/>
            <a:ext cx="2785153" cy="498888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722313" y="4422775"/>
            <a:ext cx="7693025" cy="1588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04167"/>
            <a:ext cx="7772400" cy="400110"/>
          </a:xfrm>
        </p:spPr>
        <p:txBody>
          <a:bodyPr anchor="b">
            <a:sp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2" y="4526641"/>
            <a:ext cx="7964487" cy="630942"/>
          </a:xfrm>
        </p:spPr>
        <p:txBody>
          <a:bodyPr wrap="square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08025" y="968375"/>
            <a:ext cx="7691438" cy="1588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573" y="1019174"/>
            <a:ext cx="3762602" cy="954107"/>
          </a:xfrm>
        </p:spPr>
        <p:txBody>
          <a:bodyPr anchor="b">
            <a:sp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7573" y="1986167"/>
            <a:ext cx="3762602" cy="4211752"/>
          </a:xfrm>
        </p:spPr>
        <p:txBody>
          <a:bodyPr/>
          <a:lstStyle>
            <a:lvl1pPr marL="0"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19174"/>
            <a:ext cx="4041775" cy="954107"/>
          </a:xfrm>
        </p:spPr>
        <p:txBody>
          <a:bodyPr anchor="b">
            <a:sp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6167"/>
            <a:ext cx="4041775" cy="3951288"/>
          </a:xfrm>
        </p:spPr>
        <p:txBody>
          <a:bodyPr/>
          <a:lstStyle>
            <a:lvl1pPr marL="0"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5342" y="137926"/>
            <a:ext cx="8229600" cy="630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35013" y="1077913"/>
            <a:ext cx="7693025" cy="1587"/>
          </a:xfrm>
          <a:prstGeom prst="line">
            <a:avLst/>
          </a:prstGeom>
          <a:noFill/>
          <a:ln w="12700">
            <a:solidFill>
              <a:schemeClr val="bg1">
                <a:alpha val="87842"/>
              </a:schemeClr>
            </a:solidFill>
            <a:round/>
            <a:headEnd/>
            <a:tailEnd/>
          </a:ln>
          <a:effectLst>
            <a:outerShdw dist="20000" dir="5400000" sx="46001" sy="46001" rotWithShape="0">
              <a:srgbClr val="808080">
                <a:alpha val="75999"/>
              </a:srgbClr>
            </a:outerShdw>
          </a:effectLst>
        </p:spPr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83062"/>
            <a:ext cx="8229600" cy="630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5855"/>
            <a:ext cx="5486400" cy="55399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9529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49853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600200"/>
            <a:ext cx="77549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 dir="d"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800" kern="1200">
          <a:solidFill>
            <a:srgbClr val="FFFFFF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Georgia"/>
          <a:ea typeface="ＭＳ Ｐゴシック" charset="-128"/>
          <a:cs typeface="Georgi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Georgia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100000"/>
        <a:defRPr sz="2400" kern="1200">
          <a:solidFill>
            <a:srgbClr val="FFFFFF"/>
          </a:solidFill>
          <a:latin typeface="Verdana"/>
          <a:ea typeface="ＭＳ Ｐゴシック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Verdana"/>
          <a:ea typeface="ＭＳ Ｐゴシック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Verdana"/>
          <a:ea typeface="ＭＳ Ｐゴシック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FFFFFF"/>
          </a:solidFill>
          <a:latin typeface="Verdana"/>
          <a:ea typeface="ＭＳ Ｐゴシック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FFFFFF"/>
          </a:solidFill>
          <a:latin typeface="Verdana"/>
          <a:ea typeface="ＭＳ Ｐゴシック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onestop.org/GetMyFuture/Toolkit/find-scholarships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thaca College at a Glance | Ithaca College">
            <a:extLst>
              <a:ext uri="{FF2B5EF4-FFF2-40B4-BE49-F238E27FC236}">
                <a16:creationId xmlns:a16="http://schemas.microsoft.com/office/drawing/2014/main" id="{543A60EB-7902-2780-F4F9-FCD5C096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6127103" cy="5410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FA4006-747B-A296-176E-6B0C389A4457}"/>
              </a:ext>
            </a:extLst>
          </p:cNvPr>
          <p:cNvSpPr/>
          <p:nvPr/>
        </p:nvSpPr>
        <p:spPr>
          <a:xfrm>
            <a:off x="533400" y="3657600"/>
            <a:ext cx="4038600" cy="838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ts val="0"/>
              </a:spcBef>
            </a:pPr>
            <a:r>
              <a:rPr lang="en-US" sz="3600">
                <a:solidFill>
                  <a:schemeClr val="tx2"/>
                </a:solidFill>
                <a:latin typeface="Georgia" panose="02040502050405020303" pitchFamily="18" charset="0"/>
              </a:rPr>
              <a:t>Financial Aid 101</a:t>
            </a:r>
          </a:p>
          <a:p>
            <a:pPr algn="r">
              <a:spcBef>
                <a:spcPts val="0"/>
              </a:spcBef>
            </a:pPr>
            <a:r>
              <a:rPr lang="en-US" sz="1800">
                <a:solidFill>
                  <a:schemeClr val="tx2"/>
                </a:solidFill>
                <a:latin typeface="Georgia" panose="02040502050405020303" pitchFamily="18" charset="0"/>
              </a:rPr>
              <a:t>2026-2027 Academic Year</a:t>
            </a:r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/>
              <a:t>Federal Government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18210" y="1405890"/>
            <a:ext cx="7581900" cy="3876900"/>
            <a:chOff x="266700" y="1228500"/>
            <a:chExt cx="8610600" cy="4401000"/>
          </a:xfrm>
        </p:grpSpPr>
        <p:sp>
          <p:nvSpPr>
            <p:cNvPr id="4" name="Rectangle 3"/>
            <p:cNvSpPr/>
            <p:nvPr/>
          </p:nvSpPr>
          <p:spPr>
            <a:xfrm>
              <a:off x="266700" y="1597500"/>
              <a:ext cx="8610600" cy="630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7230" y="1228500"/>
              <a:ext cx="7772418" cy="738000"/>
              <a:chOff x="430530" y="47400"/>
              <a:chExt cx="7772418" cy="7380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30530" y="47400"/>
                <a:ext cx="7772418" cy="738000"/>
              </a:xfrm>
              <a:prstGeom prst="roundRect">
                <a:avLst/>
              </a:prstGeom>
              <a:solidFill>
                <a:srgbClr val="70AC2E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ounded Rectangle 5"/>
              <p:cNvSpPr txBox="1"/>
              <p:nvPr/>
            </p:nvSpPr>
            <p:spPr>
              <a:xfrm>
                <a:off x="466556" y="83426"/>
                <a:ext cx="7700366" cy="6659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822" tIns="0" rIns="227822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>
                    <a:latin typeface="Georgia" panose="02040502050405020303" pitchFamily="18" charset="0"/>
                    <a:cs typeface="Arial" panose="020B0604020202020204" pitchFamily="34" charset="0"/>
                  </a:rPr>
                  <a:t>Largest source of financial aid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66700" y="2731500"/>
              <a:ext cx="8610600" cy="630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97230" y="2362500"/>
              <a:ext cx="7772418" cy="738000"/>
              <a:chOff x="430530" y="1181400"/>
              <a:chExt cx="7772418" cy="7380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30530" y="1181400"/>
                <a:ext cx="7772418" cy="738000"/>
              </a:xfrm>
              <a:prstGeom prst="roundRect">
                <a:avLst/>
              </a:prstGeom>
              <a:solidFill>
                <a:srgbClr val="70AC2E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ounded Rectangle 8"/>
              <p:cNvSpPr txBox="1"/>
              <p:nvPr/>
            </p:nvSpPr>
            <p:spPr>
              <a:xfrm>
                <a:off x="466556" y="1217426"/>
                <a:ext cx="7700366" cy="6659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822" tIns="0" rIns="227822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>
                    <a:latin typeface="Georgia" panose="02040502050405020303" pitchFamily="18" charset="0"/>
                    <a:cs typeface="Arial" panose="020B0604020202020204" pitchFamily="34" charset="0"/>
                  </a:rPr>
                  <a:t>Aid provided primarily on financial need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66700" y="3865500"/>
              <a:ext cx="8610600" cy="630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7230" y="3496500"/>
              <a:ext cx="7772418" cy="738000"/>
              <a:chOff x="430530" y="2315400"/>
              <a:chExt cx="7772418" cy="7380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430530" y="2315400"/>
                <a:ext cx="7772418" cy="738000"/>
              </a:xfrm>
              <a:prstGeom prst="roundRect">
                <a:avLst/>
              </a:prstGeom>
              <a:solidFill>
                <a:srgbClr val="70AC2E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Rounded Rectangle 11"/>
              <p:cNvSpPr txBox="1"/>
              <p:nvPr/>
            </p:nvSpPr>
            <p:spPr>
              <a:xfrm>
                <a:off x="466556" y="2351426"/>
                <a:ext cx="7700366" cy="6659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822" tIns="0" rIns="227822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>
                    <a:latin typeface="Georgia" panose="02040502050405020303" pitchFamily="18" charset="0"/>
                    <a:cs typeface="Arial" panose="020B0604020202020204" pitchFamily="34" charset="0"/>
                  </a:rPr>
                  <a:t>Must apply each</a:t>
                </a:r>
                <a:r>
                  <a:rPr lang="en-US" sz="2400" kern="1200">
                    <a:solidFill>
                      <a:srgbClr val="FF0000"/>
                    </a:solidFill>
                    <a:latin typeface="Georgia" panose="02040502050405020303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kern="1200">
                    <a:latin typeface="Georgia" panose="02040502050405020303" pitchFamily="18" charset="0"/>
                    <a:cs typeface="Arial" panose="020B0604020202020204" pitchFamily="34" charset="0"/>
                  </a:rPr>
                  <a:t>year using the FAFSA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66700" y="4999500"/>
              <a:ext cx="8610600" cy="630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97230" y="4630500"/>
              <a:ext cx="7772418" cy="738000"/>
              <a:chOff x="430530" y="3449400"/>
              <a:chExt cx="7772418" cy="7380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30530" y="3449400"/>
                <a:ext cx="7772418" cy="738000"/>
              </a:xfrm>
              <a:prstGeom prst="roundRect">
                <a:avLst/>
              </a:prstGeom>
              <a:solidFill>
                <a:srgbClr val="70AC2E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ounded Rectangle 14"/>
              <p:cNvSpPr txBox="1"/>
              <p:nvPr/>
            </p:nvSpPr>
            <p:spPr>
              <a:xfrm>
                <a:off x="466556" y="3485426"/>
                <a:ext cx="7700366" cy="6659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7822" tIns="0" rIns="227822" bIns="0" numCol="1" spcCol="1270" anchor="ctr" anchorCtr="0">
                <a:noAutofit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kern="1200">
                    <a:latin typeface="Georgia" panose="02040502050405020303" pitchFamily="18" charset="0"/>
                    <a:cs typeface="Arial" panose="020B0604020202020204" pitchFamily="34" charset="0"/>
                  </a:rPr>
                  <a:t>Eligibility requirements must be met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91708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/>
              <a:t>Federal Student Aid Programs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EABB2B3-B005-417A-922A-D8B8A52652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114491"/>
              </p:ext>
            </p:extLst>
          </p:nvPr>
        </p:nvGraphicFramePr>
        <p:xfrm>
          <a:off x="762000" y="959774"/>
          <a:ext cx="7620000" cy="4069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7F9AC7C-E8FA-E423-B671-821E3877E681}"/>
              </a:ext>
            </a:extLst>
          </p:cNvPr>
          <p:cNvSpPr txBox="1"/>
          <p:nvPr/>
        </p:nvSpPr>
        <p:spPr>
          <a:xfrm>
            <a:off x="762000" y="4706034"/>
            <a:ext cx="601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*Changes to program effective with 2026-27 award year</a:t>
            </a:r>
          </a:p>
        </p:txBody>
      </p:sp>
    </p:spTree>
    <p:extLst>
      <p:ext uri="{BB962C8B-B14F-4D97-AF65-F5344CB8AC3E}">
        <p14:creationId xmlns:p14="http://schemas.microsoft.com/office/powerpoint/2010/main" val="1130231862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B5725-EFA3-3867-2E31-585748C0B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8C5B10-89D4-6C84-41FF-EFD07DBCD7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82575"/>
            <a:ext cx="8229600" cy="63182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 kern="120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Georgia"/>
                <a:ea typeface="ＭＳ Ｐゴシック" charset="-128"/>
                <a:cs typeface="Georgi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eorgia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eorgia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eorgia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eorgia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eorgia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eorgia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eorgia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Georgia" charset="0"/>
                <a:ea typeface="ＭＳ Ｐゴシック" charset="-128"/>
              </a:defRPr>
            </a:lvl9pPr>
          </a:lstStyle>
          <a:p>
            <a:r>
              <a:rPr lang="en-US"/>
              <a:t>Federal Pell Grant Changes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5D2C9B-1F0B-5976-9CE7-B06D12CB5B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1300" y="1295400"/>
            <a:ext cx="7468300" cy="36575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defRPr sz="2400" kern="1200">
                <a:solidFill>
                  <a:srgbClr val="FFFFFF"/>
                </a:solidFill>
                <a:latin typeface="Verdana"/>
                <a:ea typeface="ＭＳ Ｐゴシック" charset="-128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Verdana"/>
                <a:ea typeface="ＭＳ Ｐゴシック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FFFFFF"/>
                </a:solidFill>
                <a:latin typeface="Verdana"/>
                <a:ea typeface="ＭＳ Ｐゴシック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rgbClr val="FFFFFF"/>
                </a:solidFill>
                <a:latin typeface="Verdana"/>
                <a:ea typeface="ＭＳ Ｐゴシック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Creation of Workforce Pell Grant</a:t>
            </a:r>
          </a:p>
          <a:p>
            <a:pPr>
              <a:spcBef>
                <a:spcPts val="24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Limitations on Pell Grant eligibility</a:t>
            </a:r>
          </a:p>
          <a:p>
            <a:pPr lvl="1">
              <a:spcBef>
                <a:spcPts val="24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Student is </a:t>
            </a:r>
            <a:r>
              <a:rPr lang="en-US" sz="2500" u="sng">
                <a:latin typeface="Georgia" panose="02040502050405020303" pitchFamily="18" charset="0"/>
                <a:cs typeface="Arial" panose="020B0604020202020204" pitchFamily="34" charset="0"/>
              </a:rPr>
              <a:t>not</a:t>
            </a: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 eligible for the Pell Grant if:</a:t>
            </a:r>
          </a:p>
          <a:p>
            <a:pPr lvl="2">
              <a:spcBef>
                <a:spcPts val="24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SAI exceeds twice the maximum Pell Grant amount ($14,790); or</a:t>
            </a:r>
          </a:p>
          <a:p>
            <a:pPr lvl="2">
              <a:spcBef>
                <a:spcPts val="24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Student’s nonfederal grants and scholarships cover entire COA (even if otherwise eligible)</a:t>
            </a:r>
          </a:p>
        </p:txBody>
      </p:sp>
      <p:pic>
        <p:nvPicPr>
          <p:cNvPr id="7" name="Picture 6" descr="A red and white label with white text&#10;&#10;AI-generated content may be incorrect.">
            <a:extLst>
              <a:ext uri="{FF2B5EF4-FFF2-40B4-BE49-F238E27FC236}">
                <a16:creationId xmlns:a16="http://schemas.microsoft.com/office/drawing/2014/main" id="{5ED828BC-2A90-6A4D-9535-3155D5DB28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19">
            <a:off x="6905439" y="119043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89822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2DB26-5293-7102-B0E2-18CA34AFC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BADA58-7184-5555-6FD4-90BD86456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631825"/>
          </a:xfrm>
        </p:spPr>
        <p:txBody>
          <a:bodyPr/>
          <a:lstStyle/>
          <a:p>
            <a:r>
              <a:rPr lang="en-US"/>
              <a:t>Parent PLUS Changes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0000DA-786E-C263-BE91-ABFB3DC2F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64" y="1711779"/>
            <a:ext cx="7951787" cy="4495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New borrowers on or after July 1, 2026:</a:t>
            </a:r>
          </a:p>
          <a:p>
            <a:pPr lvl="1">
              <a:spcBef>
                <a:spcPts val="6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Annual loan limit: $20,000 per dependent student</a:t>
            </a:r>
          </a:p>
          <a:p>
            <a:pPr lvl="1">
              <a:spcBef>
                <a:spcPts val="6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Aggregate loan limit: $65,000 per dependent student</a:t>
            </a:r>
          </a:p>
          <a:p>
            <a:pPr>
              <a:spcBef>
                <a:spcPts val="6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Legacy borrowers may borrow at previous loan limits for the shorter of:</a:t>
            </a:r>
          </a:p>
          <a:p>
            <a:pPr lvl="1">
              <a:spcBef>
                <a:spcPts val="6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3 academic years; or</a:t>
            </a:r>
          </a:p>
          <a:p>
            <a:pPr lvl="1">
              <a:spcBef>
                <a:spcPts val="6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Time for student to complete program</a:t>
            </a:r>
          </a:p>
        </p:txBody>
      </p:sp>
      <p:pic>
        <p:nvPicPr>
          <p:cNvPr id="6" name="Picture 5" descr="A red and white label with white text&#10;&#10;AI-generated content may be incorrect.">
            <a:extLst>
              <a:ext uri="{FF2B5EF4-FFF2-40B4-BE49-F238E27FC236}">
                <a16:creationId xmlns:a16="http://schemas.microsoft.com/office/drawing/2014/main" id="{A7E5AAE0-FBFC-9675-E3F3-2A38A6519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19">
            <a:off x="7304499" y="109141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68446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34252C-A193-2090-0ACC-D1387CD1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/>
              <a:t>States</a:t>
            </a:r>
          </a:p>
        </p:txBody>
      </p:sp>
      <p:pic>
        <p:nvPicPr>
          <p:cNvPr id="48" name="Content Placeholder 47" descr="A blue and white sign&#10;&#10;AI-generated content may be incorrect.">
            <a:extLst>
              <a:ext uri="{FF2B5EF4-FFF2-40B4-BE49-F238E27FC236}">
                <a16:creationId xmlns:a16="http://schemas.microsoft.com/office/drawing/2014/main" id="{7138100F-73BA-6631-5D51-039511BBED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32494" y="1289181"/>
            <a:ext cx="7556500" cy="395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2126771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BE6614-ADF4-B6E8-39DE-345BE456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/>
              <a:t>Colleges and Universities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2B7DFAB-7B95-0777-21E1-6D030C118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pic>
        <p:nvPicPr>
          <p:cNvPr id="24" name="Picture 23" descr="A group of black and white text&#10;&#10;AI-generated content may be incorrect.">
            <a:extLst>
              <a:ext uri="{FF2B5EF4-FFF2-40B4-BE49-F238E27FC236}">
                <a16:creationId xmlns:a16="http://schemas.microsoft.com/office/drawing/2014/main" id="{5ED52247-B6F6-1B4E-FC00-A02B0084C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62" y="1202474"/>
            <a:ext cx="7933038" cy="426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70619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/>
              <a:t>Private Sources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054521"/>
              </p:ext>
            </p:extLst>
          </p:nvPr>
        </p:nvGraphicFramePr>
        <p:xfrm>
          <a:off x="895350" y="1295400"/>
          <a:ext cx="73533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182537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/>
              <a:t>Employers</a:t>
            </a:r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002532"/>
              </p:ext>
            </p:extLst>
          </p:nvPr>
        </p:nvGraphicFramePr>
        <p:xfrm>
          <a:off x="876300" y="1447800"/>
          <a:ext cx="7391400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370700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/>
              <a:t>Categories of Financial Aid</a:t>
            </a: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1447800" y="1676400"/>
            <a:ext cx="2667000" cy="3314700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Georgia" panose="02040502050405020303" pitchFamily="18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4953000" y="1676400"/>
            <a:ext cx="2667000" cy="3314700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Georgia" panose="02040502050405020303" pitchFamily="18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678230118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Types of Financial Aid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3F3573-C9B0-40F5-BE20-91FCEDCE7428}"/>
              </a:ext>
            </a:extLst>
          </p:cNvPr>
          <p:cNvSpPr/>
          <p:nvPr/>
        </p:nvSpPr>
        <p:spPr>
          <a:xfrm>
            <a:off x="3818524" y="3136613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3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1441179-1F6A-4797-9264-08B5453F4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4588382"/>
              </p:ext>
            </p:extLst>
          </p:nvPr>
        </p:nvGraphicFramePr>
        <p:xfrm>
          <a:off x="2057400" y="1524000"/>
          <a:ext cx="512676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ight Brace 1">
            <a:extLst>
              <a:ext uri="{FF2B5EF4-FFF2-40B4-BE49-F238E27FC236}">
                <a16:creationId xmlns:a16="http://schemas.microsoft.com/office/drawing/2014/main" id="{56618372-FFB9-4F47-96B3-7E0DBEE2446F}"/>
              </a:ext>
            </a:extLst>
          </p:cNvPr>
          <p:cNvSpPr>
            <a:spLocks/>
          </p:cNvSpPr>
          <p:nvPr/>
        </p:nvSpPr>
        <p:spPr bwMode="auto">
          <a:xfrm>
            <a:off x="6910169" y="2601367"/>
            <a:ext cx="496138" cy="1274261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ight Brace 1">
            <a:extLst>
              <a:ext uri="{FF2B5EF4-FFF2-40B4-BE49-F238E27FC236}">
                <a16:creationId xmlns:a16="http://schemas.microsoft.com/office/drawing/2014/main" id="{5F781D37-6C01-4441-8E10-F692C26D8D2B}"/>
              </a:ext>
            </a:extLst>
          </p:cNvPr>
          <p:cNvSpPr>
            <a:spLocks/>
          </p:cNvSpPr>
          <p:nvPr/>
        </p:nvSpPr>
        <p:spPr bwMode="auto">
          <a:xfrm flipH="1">
            <a:off x="1963624" y="2565357"/>
            <a:ext cx="496138" cy="1272048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60E8B5-3A15-4ACB-99FA-802EF2164844}"/>
              </a:ext>
            </a:extLst>
          </p:cNvPr>
          <p:cNvSpPr txBox="1"/>
          <p:nvPr/>
        </p:nvSpPr>
        <p:spPr>
          <a:xfrm>
            <a:off x="7158238" y="2823000"/>
            <a:ext cx="1074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94B3F4-D3DC-4C35-AE92-EB070FB38FAA}"/>
              </a:ext>
            </a:extLst>
          </p:cNvPr>
          <p:cNvSpPr txBox="1"/>
          <p:nvPr/>
        </p:nvSpPr>
        <p:spPr>
          <a:xfrm>
            <a:off x="587726" y="2785883"/>
            <a:ext cx="1469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212148382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Discussion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453086" cy="4419601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What is Financial Aid?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Student Aid Index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Cost of Attendance (COA)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Financial Need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Sources and Types of Financial Aid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Changes for 2026 - 267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Forms to File – FAFSA, CSS, TAP, EXCELSIOR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Award notifications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Special Circumstances</a:t>
            </a:r>
          </a:p>
          <a:p>
            <a:pPr marL="0" indent="0">
              <a:buNone/>
            </a:pPr>
            <a:endParaRPr lang="en-US" sz="1000"/>
          </a:p>
        </p:txBody>
      </p:sp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Gift Aid: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7263"/>
            <a:ext cx="7772400" cy="5004937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Scholarships are typically not based on financial need </a:t>
            </a:r>
          </a:p>
          <a:p>
            <a:pPr>
              <a:spcBef>
                <a:spcPct val="1000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Academic and/or Talent components</a:t>
            </a:r>
          </a:p>
          <a:p>
            <a:pPr>
              <a:spcBef>
                <a:spcPct val="1000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Require full-time enrollment and cumulative grade point average (GPA) for renewal</a:t>
            </a:r>
          </a:p>
          <a:p>
            <a:pPr>
              <a:spcBef>
                <a:spcPct val="1000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Do not need to be repaid </a:t>
            </a:r>
          </a:p>
        </p:txBody>
      </p:sp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Gift Aid: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0" y="1066800"/>
            <a:ext cx="7207250" cy="3962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>
                <a:latin typeface="Georgia" panose="02040502050405020303" pitchFamily="18" charset="0"/>
                <a:cs typeface="Arial" panose="020B0604020202020204" pitchFamily="34" charset="0"/>
              </a:rPr>
              <a:t>Grants – federal, state, and institutional aid provided on the basis of financial need and typically do not have to be repaid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>
                <a:latin typeface="Georgia" panose="02040502050405020303" pitchFamily="18" charset="0"/>
                <a:cs typeface="Arial" panose="020B0604020202020204" pitchFamily="34" charset="0"/>
              </a:rPr>
              <a:t>Institutional Grants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>
                <a:latin typeface="Georgia" panose="02040502050405020303" pitchFamily="18" charset="0"/>
                <a:cs typeface="Arial" panose="020B0604020202020204" pitchFamily="34" charset="0"/>
              </a:rPr>
              <a:t>Usually limited at public institutions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>
                <a:latin typeface="Georgia" panose="02040502050405020303" pitchFamily="18" charset="0"/>
                <a:cs typeface="Arial" panose="020B0604020202020204" pitchFamily="34" charset="0"/>
              </a:rPr>
              <a:t>Private institutions will have more resources; not all private colleges have the same funding levels to spend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>
                <a:latin typeface="Georgia" panose="02040502050405020303" pitchFamily="18" charset="0"/>
                <a:cs typeface="Arial" panose="020B0604020202020204" pitchFamily="34" charset="0"/>
              </a:rPr>
              <a:t>Ask each college what type of aid they offer and whether it is based on financial need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>
                <a:latin typeface="Georgia" panose="02040502050405020303" pitchFamily="18" charset="0"/>
                <a:cs typeface="Arial" panose="020B0604020202020204" pitchFamily="34" charset="0"/>
              </a:rPr>
              <a:t>Check each college financial aid websites or contact their financial aid offices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900">
                <a:latin typeface="Georgia" panose="02040502050405020303" pitchFamily="18" charset="0"/>
                <a:cs typeface="Arial" panose="020B0604020202020204" pitchFamily="34" charset="0"/>
              </a:rPr>
              <a:t>Awards may change from year to year if financial need changes (based on annual FAFSA and CSS Profile, if required)</a:t>
            </a:r>
          </a:p>
          <a:p>
            <a:pPr>
              <a:spcBef>
                <a:spcPct val="100000"/>
              </a:spcBef>
            </a:pPr>
            <a:endParaRPr lang="en-US" sz="250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590"/>
            <a:ext cx="8229600" cy="707886"/>
          </a:xfrm>
        </p:spPr>
        <p:txBody>
          <a:bodyPr/>
          <a:lstStyle/>
          <a:p>
            <a:r>
              <a:rPr lang="en-US" sz="4000">
                <a:latin typeface="Georgia" panose="02040502050405020303" pitchFamily="18" charset="0"/>
                <a:cs typeface="Arial" panose="020B0604020202020204" pitchFamily="34" charset="0"/>
              </a:rPr>
              <a:t>Self-Help Aid: 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1143000"/>
            <a:ext cx="7556500" cy="4928737"/>
          </a:xfrm>
        </p:spPr>
        <p:txBody>
          <a:bodyPr/>
          <a:lstStyle/>
          <a:p>
            <a:pPr>
              <a:spcBef>
                <a:spcPct val="100000"/>
              </a:spcBef>
            </a:pPr>
            <a:endParaRPr lang="en-US" sz="2500"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1000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Student Employment Opportunities</a:t>
            </a:r>
          </a:p>
          <a:p>
            <a:pPr>
              <a:spcBef>
                <a:spcPct val="1000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Federal Work Study based on financial need</a:t>
            </a:r>
          </a:p>
          <a:p>
            <a:pPr>
              <a:spcBef>
                <a:spcPct val="1000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Students normally work 10-12 hours a week and are paid directly for any hours worked</a:t>
            </a:r>
          </a:p>
          <a:p>
            <a:pPr>
              <a:buNone/>
            </a:pPr>
            <a:endParaRPr lang="en-US">
              <a:latin typeface="+mn-lt"/>
            </a:endParaRPr>
          </a:p>
          <a:p>
            <a:pPr>
              <a:buNone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sz="3600">
                <a:latin typeface="Georgia" panose="02040502050405020303" pitchFamily="18" charset="0"/>
                <a:cs typeface="Arial" panose="020B0604020202020204" pitchFamily="34" charset="0"/>
              </a:rPr>
              <a:t>Self-Help Aid: </a:t>
            </a:r>
            <a:r>
              <a:rPr lang="en-US">
                <a:latin typeface="Georgia" panose="02040502050405020303" pitchFamily="18" charset="0"/>
              </a:rPr>
              <a:t>Loan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1079500"/>
            <a:ext cx="7556500" cy="4992237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Federal Direct Subsidized and Unsubsidized Loans</a:t>
            </a:r>
          </a:p>
          <a:p>
            <a:pPr lvl="1"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Georgia" panose="02040502050405020303" pitchFamily="18" charset="0"/>
                <a:ea typeface="ＭＳ Ｐゴシック"/>
                <a:cs typeface="Arial"/>
              </a:rPr>
              <a:t>Subsidized is need-based and interest does not accrue while the student attends at least half time.  Current interest rate is 6.39% </a:t>
            </a:r>
            <a:endParaRPr lang="en-US" sz="180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Georgia" panose="02040502050405020303" pitchFamily="18" charset="0"/>
                <a:ea typeface="ＭＳ Ｐゴシック"/>
                <a:cs typeface="Arial"/>
              </a:rPr>
              <a:t>Unsubsidized is not based on need and interest accrues from the time of disbursement.  Current interest rate is 6.39% </a:t>
            </a:r>
            <a:endParaRPr lang="en-US" sz="180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spcBef>
                <a:spcPct val="1000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Federal Direct PLUS Loan (PLUS = Parent Loan for Undergraduate Students)</a:t>
            </a:r>
          </a:p>
          <a:p>
            <a:pPr lvl="1"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Georgia" panose="02040502050405020303" pitchFamily="18" charset="0"/>
                <a:ea typeface="ＭＳ Ｐゴシック"/>
                <a:cs typeface="Arial"/>
              </a:rPr>
              <a:t>Federal loan program available to parents of dependent undergraduate students. Current interest rate is fixed at 8.94%</a:t>
            </a:r>
          </a:p>
        </p:txBody>
      </p:sp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 sz="3600">
                <a:latin typeface="Georgia" panose="02040502050405020303" pitchFamily="18" charset="0"/>
                <a:cs typeface="Arial" panose="020B0604020202020204" pitchFamily="34" charset="0"/>
              </a:rPr>
              <a:t>Self-Help Aid: </a:t>
            </a: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Loan Types </a:t>
            </a:r>
            <a:r>
              <a:rPr lang="en-US" sz="2800">
                <a:latin typeface="Georgia" panose="02040502050405020303" pitchFamily="18" charset="0"/>
                <a:cs typeface="Arial" panose="020B0604020202020204" pitchFamily="34" charset="0"/>
              </a:rPr>
              <a:t>(continued)</a:t>
            </a:r>
            <a:endParaRPr lang="en-US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1143000"/>
            <a:ext cx="7556500" cy="492873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Private, Alternative Loans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Loan programs that allow students/families to meet their educational costs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Usually require a cosigner for student borrowers and the student must be 18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Interest rates can be variable or fixed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err="1">
                <a:latin typeface="Georgia" panose="02040502050405020303" pitchFamily="18" charset="0"/>
                <a:cs typeface="Arial" panose="020B0604020202020204" pitchFamily="34" charset="0"/>
              </a:rPr>
              <a:t>ELMSelect</a:t>
            </a: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 – some schools partner with </a:t>
            </a:r>
            <a:r>
              <a:rPr lang="en-US" err="1">
                <a:latin typeface="Georgia" panose="02040502050405020303" pitchFamily="18" charset="0"/>
                <a:cs typeface="Arial" panose="020B0604020202020204" pitchFamily="34" charset="0"/>
              </a:rPr>
              <a:t>ELMSelect</a:t>
            </a: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 to make comparing private student loans easy.</a:t>
            </a:r>
          </a:p>
          <a:p>
            <a:pPr>
              <a:spcBef>
                <a:spcPts val="1800"/>
              </a:spcBef>
              <a:buNone/>
            </a:pPr>
            <a:endParaRPr lang="en-US">
              <a:latin typeface="+mn-lt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Outside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529286" cy="485253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500">
                <a:latin typeface="Georgia"/>
                <a:ea typeface="ＭＳ Ｐゴシック"/>
                <a:cs typeface="Arial"/>
              </a:rPr>
              <a:t>Explore Community Foundations and local organizations such as Rotary Club, Kiwanis, 4-H</a:t>
            </a:r>
          </a:p>
          <a:p>
            <a:pPr>
              <a:spcBef>
                <a:spcPts val="1800"/>
              </a:spcBef>
            </a:pPr>
            <a:r>
              <a:rPr lang="en-US" sz="2500">
                <a:latin typeface="Georgia"/>
                <a:ea typeface="ＭＳ Ｐゴシック"/>
                <a:cs typeface="Arial"/>
              </a:rPr>
              <a:t>Check with your employer</a:t>
            </a:r>
          </a:p>
          <a:p>
            <a:pPr>
              <a:spcBef>
                <a:spcPts val="1800"/>
              </a:spcBef>
            </a:pPr>
            <a:r>
              <a:rPr lang="en-US" sz="2500">
                <a:latin typeface="Georgia"/>
                <a:ea typeface="ＭＳ Ｐゴシック"/>
                <a:cs typeface="Arial"/>
              </a:rPr>
              <a:t>Scholarship websites: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  <a:latin typeface="Georgia"/>
                <a:ea typeface="ＭＳ Ｐゴシック"/>
                <a:cs typeface="Arial"/>
              </a:rPr>
              <a:t>www.fastweb.com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  <a:latin typeface="Georgia"/>
                <a:ea typeface="ＭＳ Ｐゴシック"/>
                <a:cs typeface="Arial"/>
              </a:rPr>
              <a:t>www.finaid.org/scholarships</a:t>
            </a: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  <a:ea typeface="Verdana"/>
                <a:cs typeface="Arial"/>
              </a:rPr>
              <a:t>www.careeronestop.org/GetMyFuture/Toolkit/find-scholarships.aspx </a:t>
            </a:r>
            <a:endParaRPr lang="en-US">
              <a:solidFill>
                <a:schemeClr val="bg1"/>
              </a:solidFill>
              <a:ea typeface="Verdana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  <a:ea typeface="Verdana"/>
                <a:cs typeface="Arial"/>
              </a:rPr>
              <a:t>https://bigfuture.collegeboard.org/pay-for-college</a:t>
            </a:r>
          </a:p>
          <a:p>
            <a:pPr>
              <a:spcBef>
                <a:spcPts val="1800"/>
              </a:spcBef>
            </a:pPr>
            <a:r>
              <a:rPr lang="en-US" sz="2500">
                <a:latin typeface="Georgia"/>
                <a:ea typeface="ＭＳ Ｐゴシック"/>
                <a:cs typeface="Arial"/>
              </a:rPr>
              <a:t> Never pay to apply for scholarships</a:t>
            </a:r>
          </a:p>
        </p:txBody>
      </p:sp>
    </p:spTree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C56ECAB-491A-05CB-3ADF-C45095E4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7329"/>
            <a:ext cx="8229600" cy="1200329"/>
          </a:xfrm>
        </p:spPr>
        <p:txBody>
          <a:bodyPr/>
          <a:lstStyle/>
          <a:p>
            <a:r>
              <a:rPr lang="en-US" sz="3600"/>
              <a:t>Free Application for Federal Student Aid (FAFSA</a:t>
            </a:r>
            <a:r>
              <a:rPr lang="en-US" sz="3600" baseline="30000"/>
              <a:t>®</a:t>
            </a:r>
            <a:r>
              <a:rPr lang="en-US" sz="360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989FE-AA63-17C7-FBC7-AC1A774A0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243" y="1225062"/>
            <a:ext cx="5114557" cy="4337538"/>
          </a:xfrm>
          <a:prstGeom prst="rect">
            <a:avLst/>
          </a:prstGeom>
          <a:noFill/>
          <a:ln w="38100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959048419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7218"/>
          </a:xfrm>
        </p:spPr>
        <p:txBody>
          <a:bodyPr/>
          <a:lstStyle/>
          <a:p>
            <a:r>
              <a:rPr lang="en-US" sz="3200"/>
              <a:t>Free Application for Federal Student Aid (FAFSA</a:t>
            </a:r>
            <a:r>
              <a:rPr lang="en-US" sz="3200" baseline="30000"/>
              <a:t>®</a:t>
            </a:r>
            <a:r>
              <a:rPr lang="en-US" sz="3200"/>
              <a:t>)</a:t>
            </a:r>
            <a:endParaRPr lang="en-US" sz="320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199"/>
            <a:ext cx="7772400" cy="44196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>
              <a:latin typeface="Georgia" panose="02040502050405020303" pitchFamily="18" charset="0"/>
              <a:ea typeface="ＭＳ Ｐゴシック"/>
              <a:cs typeface="Arial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>
                <a:latin typeface="Georgia" panose="02040502050405020303" pitchFamily="18" charset="0"/>
                <a:ea typeface="ＭＳ Ｐゴシック"/>
                <a:cs typeface="Arial"/>
              </a:rPr>
              <a:t>For the 2026-27 academic year, the FAFSA will be available by October 1st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>
                <a:latin typeface="Georgia" panose="02040502050405020303" pitchFamily="18" charset="0"/>
                <a:ea typeface="ＭＳ Ｐゴシック"/>
                <a:cs typeface="Arial"/>
              </a:rPr>
              <a:t>https://studentaid.gov/</a:t>
            </a:r>
          </a:p>
          <a:p>
            <a:pPr>
              <a:spcBef>
                <a:spcPts val="0"/>
              </a:spcBef>
              <a:spcAft>
                <a:spcPts val="3000"/>
              </a:spcAft>
              <a:defRPr/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Colleges may set FAFSA priority dates</a:t>
            </a:r>
          </a:p>
          <a:p>
            <a:pPr>
              <a:spcBef>
                <a:spcPts val="0"/>
              </a:spcBef>
              <a:spcAft>
                <a:spcPts val="3000"/>
              </a:spcAft>
              <a:defRPr/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>
              <a:spcBef>
                <a:spcPts val="0"/>
              </a:spcBef>
              <a:spcAft>
                <a:spcPts val="3000"/>
              </a:spcAft>
              <a:defRPr/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Information is used to calculated the student aid index (SAI)</a:t>
            </a:r>
          </a:p>
          <a:p>
            <a:pPr marL="0" indent="0">
              <a:spcBef>
                <a:spcPct val="50000"/>
              </a:spcBef>
              <a:buNone/>
              <a:defRPr/>
            </a:pPr>
            <a:endParaRPr lang="en-US" sz="180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09648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What do I need to get started?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457" y="1066800"/>
            <a:ext cx="7453086" cy="4572681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Get an FSA ID and password (create account)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Georgia"/>
                <a:ea typeface="ＭＳ Ｐゴシック"/>
                <a:cs typeface="Arial"/>
              </a:rPr>
              <a:t>https://studentaid.gov/fsa-id/create-account/launch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Georgia"/>
                <a:ea typeface="ＭＳ Ｐゴシック"/>
                <a:cs typeface="Arial"/>
              </a:rPr>
              <a:t>Student and parent must create own FSA ID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Georgia"/>
                <a:ea typeface="ＭＳ Ｐゴシック"/>
                <a:cs typeface="Arial"/>
              </a:rPr>
              <a:t>Create FSA IDs as soon as possible – </a:t>
            </a:r>
            <a:r>
              <a:rPr lang="en-US">
                <a:latin typeface="Georgia"/>
                <a:ea typeface="Verdana"/>
                <a:cs typeface="Arial"/>
              </a:rPr>
              <a:t>can typically get an FSA ID and complete a FAFSA form on the same day, but may have limited functionality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Decide which colleges should receive information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Bank statements and investment records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Social Security Card</a:t>
            </a:r>
          </a:p>
          <a:p>
            <a:pPr lvl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Georgia"/>
                <a:ea typeface="ＭＳ Ｐゴシック"/>
                <a:cs typeface="Arial"/>
              </a:rPr>
              <a:t>ensure social security number and name match what is on the card</a:t>
            </a: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210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</a:pPr>
            <a:endParaRPr lang="en-US" sz="250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210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79832467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923"/>
            <a:ext cx="8229600" cy="523220"/>
          </a:xfrm>
        </p:spPr>
        <p:txBody>
          <a:bodyPr/>
          <a:lstStyle/>
          <a:p>
            <a:r>
              <a:rPr lang="en-US" sz="2800"/>
              <a:t>FUTURE Act Direct Data Exchange (FA-DDX) </a:t>
            </a:r>
            <a:endParaRPr lang="en-US" sz="2800">
              <a:latin typeface="Georgia" panose="02040502050405020303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553299-0DC6-5CE7-FDF5-AA713B456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546225"/>
            <a:ext cx="7556500" cy="45259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Allows for an individual’s federal tax information (FTI) to be directly transferred from the IRS to the FAFSA</a:t>
            </a:r>
          </a:p>
          <a:p>
            <a:pPr>
              <a:spcBef>
                <a:spcPts val="24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Consent is required by all contributors on FAFSA</a:t>
            </a:r>
          </a:p>
          <a:p>
            <a:pPr>
              <a:spcBef>
                <a:spcPts val="24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IRS transfers information to populate FAFSA income questions for most tax filers</a:t>
            </a:r>
          </a:p>
          <a:p>
            <a:pPr>
              <a:spcBef>
                <a:spcPts val="2400"/>
              </a:spcBef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Eliminates manual entry of tax and income information</a:t>
            </a:r>
          </a:p>
        </p:txBody>
      </p:sp>
    </p:spTree>
    <p:extLst>
      <p:ext uri="{BB962C8B-B14F-4D97-AF65-F5344CB8AC3E}">
        <p14:creationId xmlns:p14="http://schemas.microsoft.com/office/powerpoint/2010/main" val="1784338803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What is Financial Aid?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772400" cy="4419601"/>
          </a:xfrm>
        </p:spPr>
        <p:txBody>
          <a:bodyPr/>
          <a:lstStyle/>
          <a:p>
            <a:pPr marL="0" indent="0">
              <a:buNone/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Financial aid consists of</a:t>
            </a:r>
            <a:r>
              <a:rPr lang="en-US" sz="2500">
                <a:solidFill>
                  <a:srgbClr val="FF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>
              <a:buNone/>
            </a:pPr>
            <a:endParaRPr lang="en-US" sz="200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>
                <a:latin typeface="Georgia" panose="02040502050405020303" pitchFamily="18" charset="0"/>
                <a:cs typeface="Arial" panose="020B0604020202020204" pitchFamily="34" charset="0"/>
              </a:rPr>
              <a:t>Includes grants, scholarships, loans, work-study, etc.</a:t>
            </a:r>
          </a:p>
          <a:p>
            <a:pPr marL="0" indent="0">
              <a:buNone/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57199991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851B6-7C94-48A4-48B7-6BD7CD72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/>
              <a:t>Common FAFSA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D8441-D78D-30DA-7DCF-4BF3B0F38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creating a </a:t>
            </a:r>
            <a:r>
              <a:rPr lang="en-US" dirty="0" err="1"/>
              <a:t>studentaid.gov</a:t>
            </a:r>
            <a:r>
              <a:rPr lang="en-US" dirty="0"/>
              <a:t> account before starting your FAFSA. </a:t>
            </a:r>
          </a:p>
          <a:p>
            <a:r>
              <a:rPr lang="en-US" dirty="0"/>
              <a:t>Not knowing state and school deadlines.</a:t>
            </a:r>
          </a:p>
          <a:p>
            <a:r>
              <a:rPr lang="en-US" dirty="0"/>
              <a:t>Not providing consent to have tax data transferred. </a:t>
            </a:r>
          </a:p>
          <a:p>
            <a:r>
              <a:rPr lang="en-US" dirty="0"/>
              <a:t>Not inviting the required contributor (parent). </a:t>
            </a:r>
          </a:p>
          <a:p>
            <a:r>
              <a:rPr lang="en-US" dirty="0"/>
              <a:t>Inputting SSN incorrectly. </a:t>
            </a:r>
          </a:p>
          <a:p>
            <a:r>
              <a:rPr lang="en-US" dirty="0"/>
              <a:t>Forgetting to sign.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47331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CSS PROFILE</a:t>
            </a:r>
            <a:r>
              <a:rPr lang="en-US">
                <a:latin typeface="+mj-lt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696200" cy="485253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300">
                <a:latin typeface="Georgia"/>
                <a:ea typeface="ＭＳ Ｐゴシック"/>
              </a:rPr>
              <a:t>Used by most private colleges to award institutional funds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Georgia"/>
                <a:ea typeface="ＭＳ Ｐゴシック"/>
              </a:rPr>
              <a:t>https://cssprofile.collegeboard.org/</a:t>
            </a:r>
          </a:p>
          <a:p>
            <a:pPr>
              <a:spcBef>
                <a:spcPts val="1200"/>
              </a:spcBef>
            </a:pPr>
            <a:r>
              <a:rPr lang="en-US" sz="2300">
                <a:latin typeface="Georgia"/>
                <a:ea typeface="ＭＳ Ｐゴシック"/>
              </a:rPr>
              <a:t>Available on October 1</a:t>
            </a:r>
            <a:r>
              <a:rPr lang="en-US" sz="2300" baseline="30000">
                <a:latin typeface="Georgia"/>
                <a:ea typeface="ＭＳ Ｐゴシック"/>
              </a:rPr>
              <a:t>st</a:t>
            </a:r>
            <a:r>
              <a:rPr lang="en-US" sz="2300">
                <a:latin typeface="Georgia"/>
                <a:ea typeface="ＭＳ Ｐゴシック"/>
              </a:rPr>
              <a:t> each year</a:t>
            </a:r>
          </a:p>
          <a:p>
            <a:pPr>
              <a:spcBef>
                <a:spcPts val="1200"/>
              </a:spcBef>
            </a:pPr>
            <a:r>
              <a:rPr lang="en-US" sz="2300">
                <a:latin typeface="Georgia"/>
                <a:ea typeface="ＭＳ Ｐゴシック"/>
              </a:rPr>
              <a:t>$25 initial application fee (one time charge)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Georgia"/>
                <a:ea typeface="ＭＳ Ｐゴシック"/>
              </a:rPr>
              <a:t>$16 charge for each additional report</a:t>
            </a:r>
          </a:p>
          <a:p>
            <a:pPr>
              <a:spcBef>
                <a:spcPts val="1200"/>
              </a:spcBef>
            </a:pPr>
            <a:r>
              <a:rPr lang="en-US" sz="2300">
                <a:latin typeface="Georgia"/>
                <a:ea typeface="ＭＳ Ｐゴシック"/>
              </a:rPr>
              <a:t>Approximately 200 questions</a:t>
            </a:r>
          </a:p>
          <a:p>
            <a:pPr>
              <a:spcBef>
                <a:spcPts val="1200"/>
              </a:spcBef>
            </a:pPr>
            <a:r>
              <a:rPr lang="en-US" sz="2300">
                <a:latin typeface="Georgia"/>
                <a:ea typeface="ＭＳ Ｐゴシック"/>
              </a:rPr>
              <a:t>Must be filed electronically</a:t>
            </a:r>
          </a:p>
        </p:txBody>
      </p:sp>
      <p:pic>
        <p:nvPicPr>
          <p:cNvPr id="4" name="Picture 3" descr="CSS Profile Participating Institutions and Programs">
            <a:extLst>
              <a:ext uri="{FF2B5EF4-FFF2-40B4-BE49-F238E27FC236}">
                <a16:creationId xmlns:a16="http://schemas.microsoft.com/office/drawing/2014/main" id="{9E96F64C-4D87-D69D-6998-A51E32C8D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05400"/>
            <a:ext cx="2864304" cy="4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NYS TAP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93" y="1117031"/>
            <a:ext cx="7723414" cy="462393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>
                <a:solidFill>
                  <a:schemeClr val="bg1"/>
                </a:solidFill>
                <a:latin typeface="Georgia"/>
                <a:ea typeface="ＭＳ Ｐゴシック"/>
              </a:rPr>
              <a:t>https://www.tap.hesc.ny.gov/totw/</a:t>
            </a:r>
          </a:p>
          <a:p>
            <a:pPr>
              <a:spcBef>
                <a:spcPts val="1800"/>
              </a:spcBef>
            </a:pPr>
            <a:r>
              <a:rPr lang="en-US">
                <a:latin typeface="Georgia"/>
                <a:ea typeface="ＭＳ Ｐゴシック"/>
              </a:rPr>
              <a:t>Application opened on July 1, 2025</a:t>
            </a:r>
            <a:endParaRPr lang="en-US"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</a:pPr>
            <a:r>
              <a:rPr lang="en-US">
                <a:latin typeface="Georgia"/>
                <a:ea typeface="ＭＳ Ｐゴシック"/>
              </a:rPr>
              <a:t>Based on family’s NYS taxable income – up to $125k</a:t>
            </a:r>
          </a:p>
          <a:p>
            <a:pPr>
              <a:spcBef>
                <a:spcPts val="1800"/>
              </a:spcBef>
            </a:pPr>
            <a:r>
              <a:rPr lang="en-US">
                <a:latin typeface="Georgia"/>
                <a:ea typeface="ＭＳ Ｐゴシック"/>
              </a:rPr>
              <a:t>Awards currently range from $1000 - $5665</a:t>
            </a:r>
            <a:endParaRPr lang="en-US">
              <a:latin typeface="Georgia"/>
            </a:endParaRPr>
          </a:p>
          <a:p>
            <a:pPr>
              <a:spcBef>
                <a:spcPts val="1800"/>
              </a:spcBef>
            </a:pPr>
            <a:r>
              <a:rPr lang="en-US">
                <a:latin typeface="Georgia"/>
                <a:ea typeface="ＭＳ Ｐゴシック"/>
              </a:rPr>
              <a:t>Must attend an eligible NYS institution</a:t>
            </a:r>
          </a:p>
          <a:p>
            <a:pPr>
              <a:spcBef>
                <a:spcPts val="1800"/>
              </a:spcBef>
            </a:pPr>
            <a:r>
              <a:rPr lang="en-US">
                <a:latin typeface="Georgia"/>
                <a:ea typeface="ＭＳ Ｐゴシック"/>
              </a:rPr>
              <a:t>Awards are for 8 semesters of full-time attendance</a:t>
            </a:r>
          </a:p>
        </p:txBody>
      </p:sp>
      <p:pic>
        <p:nvPicPr>
          <p:cNvPr id="4" name="Picture 6" descr="ADA Part Time TAP - Hostos Community College">
            <a:extLst>
              <a:ext uri="{FF2B5EF4-FFF2-40B4-BE49-F238E27FC236}">
                <a16:creationId xmlns:a16="http://schemas.microsoft.com/office/drawing/2014/main" id="{6EAA3028-F3BB-1D77-8834-FA46118F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3" y="4650590"/>
            <a:ext cx="1956707" cy="10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028A-AFA1-46A1-9C56-9D258300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/>
              <a:t>NYS Excelsior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27EA-27F4-4FB9-87C6-A8C44F11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750" y="1037886"/>
            <a:ext cx="7556500" cy="4852537"/>
          </a:xfrm>
        </p:spPr>
        <p:txBody>
          <a:bodyPr/>
          <a:lstStyle/>
          <a:p>
            <a:r>
              <a:rPr lang="en-US" sz="2000" u="sng">
                <a:latin typeface="Georgia"/>
                <a:ea typeface="ＭＳ Ｐゴシック"/>
              </a:rPr>
              <a:t>www.hesc.ny.gov/excelsior</a:t>
            </a:r>
          </a:p>
          <a:p>
            <a:r>
              <a:rPr lang="en-US" sz="2000">
                <a:latin typeface="Georgia"/>
                <a:ea typeface="ＭＳ Ｐゴシック"/>
              </a:rPr>
              <a:t>Must be NYS resident at least 12 months prior to first day of enrollment</a:t>
            </a:r>
          </a:p>
          <a:p>
            <a:r>
              <a:rPr lang="en-US" sz="2000">
                <a:latin typeface="Georgia"/>
                <a:ea typeface="ＭＳ Ｐゴシック"/>
              </a:rPr>
              <a:t>Federal AGI cannot exceed $125,000</a:t>
            </a:r>
          </a:p>
          <a:p>
            <a:r>
              <a:rPr lang="en-US" sz="2000">
                <a:latin typeface="Georgia"/>
                <a:ea typeface="ＭＳ Ｐゴシック"/>
              </a:rPr>
              <a:t>Must attend SUNY or CUNY (State or City college in NY)</a:t>
            </a:r>
          </a:p>
          <a:p>
            <a:r>
              <a:rPr lang="en-US" sz="2000">
                <a:latin typeface="Georgia"/>
                <a:ea typeface="ＭＳ Ｐゴシック"/>
              </a:rPr>
              <a:t>Student must be enrolled in at least 12 credits each semester of award; must earn 30 credits per year</a:t>
            </a:r>
          </a:p>
          <a:p>
            <a:r>
              <a:rPr lang="en-US" sz="2000">
                <a:latin typeface="Georgia"/>
                <a:ea typeface="ＭＳ Ｐゴシック"/>
              </a:rPr>
              <a:t>Must agree to live and work </a:t>
            </a:r>
            <a:r>
              <a:rPr lang="en-US" sz="2000">
                <a:latin typeface="Georgia"/>
                <a:ea typeface="Verdana"/>
              </a:rPr>
              <a:t>in New York State for a duration equal to the number of years you received the scholarship</a:t>
            </a:r>
          </a:p>
          <a:p>
            <a:r>
              <a:rPr lang="en-US" sz="2000">
                <a:latin typeface="Georgia"/>
                <a:ea typeface="ＭＳ Ｐゴシック"/>
              </a:rPr>
              <a:t>Maximum award is $5,500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latin typeface="Georgia"/>
                <a:ea typeface="ＭＳ Ｐゴシック"/>
              </a:rPr>
              <a:t>if eligible, the recipient will receive a tuition credit   	   </a:t>
            </a:r>
            <a:r>
              <a:rPr lang="en-US" sz="1600">
                <a:latin typeface="Georgia"/>
                <a:ea typeface="ＭＳ Ｐゴシック"/>
              </a:rPr>
              <a:t>	  	</a:t>
            </a:r>
          </a:p>
          <a:p>
            <a:pPr marL="0" indent="0">
              <a:buNone/>
            </a:pPr>
            <a:endParaRPr lang="en-US" sz="2000">
              <a:latin typeface="+mn-lt"/>
            </a:endParaRPr>
          </a:p>
          <a:p>
            <a:pPr marL="0" indent="0">
              <a:buNone/>
            </a:pPr>
            <a:endParaRPr lang="en-US" sz="200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537BB-B709-4143-A615-B44FEEE5E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5022141"/>
            <a:ext cx="2057400" cy="6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62797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What happens after I apply?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453086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>
                <a:latin typeface="Georgia"/>
                <a:ea typeface="ＭＳ Ｐゴシック"/>
                <a:cs typeface="Arial"/>
              </a:rPr>
              <a:t>A FAFSA submission summary is sent to the student  and colleges listed.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Georgia"/>
                <a:ea typeface="ＭＳ Ｐゴシック"/>
                <a:cs typeface="Arial"/>
              </a:rPr>
              <a:t>Verify that the information is correct</a:t>
            </a:r>
          </a:p>
          <a:p>
            <a:pPr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>
                <a:latin typeface="Georgia"/>
                <a:ea typeface="ＭＳ Ｐゴシック"/>
                <a:cs typeface="Arial"/>
              </a:rPr>
              <a:t>If corrections are needed, return to studentaid.gov and make corrections as soon as possible</a:t>
            </a:r>
          </a:p>
          <a:p>
            <a:pPr>
              <a:spcBef>
                <a:spcPts val="1200"/>
              </a:spcBef>
            </a:pPr>
            <a:r>
              <a:rPr lang="en-US" sz="2200">
                <a:latin typeface="Georgia"/>
                <a:ea typeface="ＭＳ Ｐゴシック"/>
                <a:cs typeface="Arial"/>
              </a:rPr>
              <a:t>Review the Student Aid Index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Georgia"/>
                <a:ea typeface="ＭＳ Ｐゴシック"/>
                <a:cs typeface="Arial"/>
              </a:rPr>
              <a:t>Schools will use this number to determine aid eligibility</a:t>
            </a:r>
          </a:p>
          <a:p>
            <a:pPr>
              <a:spcBef>
                <a:spcPts val="1200"/>
              </a:spcBef>
            </a:pPr>
            <a:r>
              <a:rPr lang="en-US" sz="2200">
                <a:latin typeface="Georgia"/>
                <a:ea typeface="ＭＳ Ｐゴシック"/>
                <a:cs typeface="Arial"/>
              </a:rPr>
              <a:t>Colleges will send communication outlining a financial aid package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Georgia"/>
                <a:ea typeface="ＭＳ Ｐゴシック"/>
                <a:cs typeface="Arial"/>
              </a:rPr>
              <a:t>Read financial aid information carefully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>
                <a:latin typeface="Georgia"/>
                <a:ea typeface="ＭＳ Ｐゴシック"/>
                <a:cs typeface="Arial"/>
              </a:rPr>
              <a:t>Some colleges require students to accept or reject some or all aid offered</a:t>
            </a:r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en-US" sz="1700">
                <a:latin typeface="Georgia"/>
                <a:ea typeface="ＭＳ Ｐゴシック"/>
                <a:cs typeface="Arial"/>
              </a:rPr>
              <a:t> 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endParaRPr lang="en-US" sz="250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210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520347170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F1ADC-BA0A-F6D6-6330-022FDC11D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5C6E-A91A-BC0C-01AB-63F705B3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What happens after I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57A3-33A0-93E4-8D44-EEA1A94E3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453086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>
                <a:ea typeface="Verdana"/>
                <a:cs typeface="Arial"/>
              </a:rPr>
              <a:t>After submission, you'll receive a confirmation email with your estimated Student Aid Index (SAI). </a:t>
            </a:r>
            <a:endParaRPr lang="en-US"/>
          </a:p>
          <a:p>
            <a:pPr>
              <a:spcBef>
                <a:spcPts val="1200"/>
              </a:spcBef>
            </a:pPr>
            <a:r>
              <a:rPr lang="en-US" sz="2200">
                <a:latin typeface="Georgia"/>
                <a:ea typeface="ＭＳ Ｐゴシック"/>
                <a:cs typeface="Arial"/>
              </a:rPr>
              <a:t>Review your Student Aid Index (SAI)</a:t>
            </a:r>
            <a:endParaRPr lang="en-US"/>
          </a:p>
          <a:p>
            <a:pPr lvl="1">
              <a:spcBef>
                <a:spcPts val="1200"/>
              </a:spcBef>
              <a:buFont typeface="Arial" panose="020B0604020202020204" pitchFamily="34" charset="0"/>
            </a:pPr>
            <a:r>
              <a:rPr lang="en-US" sz="1800">
                <a:ea typeface="Verdana"/>
                <a:cs typeface="Arial"/>
              </a:rPr>
              <a:t>The Department of Education processes your form and sends it to your chosen colleges within 1-3 days. </a:t>
            </a:r>
            <a:endParaRPr lang="en-US"/>
          </a:p>
          <a:p>
            <a:pPr>
              <a:spcBef>
                <a:spcPts val="1200"/>
              </a:spcBef>
            </a:pPr>
            <a:r>
              <a:rPr lang="en-US" sz="2200">
                <a:latin typeface="Georgia"/>
                <a:ea typeface="ＭＳ Ｐゴシック"/>
                <a:cs typeface="Arial"/>
              </a:rPr>
              <a:t>Colleges will send communication outlining a financial aid package</a:t>
            </a:r>
            <a:endParaRPr lang="en-US"/>
          </a:p>
          <a:p>
            <a:pPr lvl="1">
              <a:spcBef>
                <a:spcPts val="1200"/>
              </a:spcBef>
              <a:buFont typeface="Arial" panose="020B0604020202020204" pitchFamily="34" charset="0"/>
            </a:pPr>
            <a:r>
              <a:rPr lang="en-US" sz="1800">
                <a:latin typeface="Georgia"/>
                <a:ea typeface="ＭＳ Ｐゴシック"/>
                <a:cs typeface="Arial"/>
              </a:rPr>
              <a:t>Read financial aid information carefully</a:t>
            </a:r>
            <a:endParaRPr lang="en-US"/>
          </a:p>
          <a:p>
            <a:pPr lvl="1">
              <a:spcBef>
                <a:spcPts val="1200"/>
              </a:spcBef>
              <a:buFont typeface="Arial" panose="020B0604020202020204" pitchFamily="34" charset="0"/>
            </a:pPr>
            <a:r>
              <a:rPr lang="en-US" sz="1800">
                <a:latin typeface="Georgia"/>
                <a:ea typeface="ＭＳ Ｐゴシック"/>
                <a:cs typeface="Arial"/>
              </a:rPr>
              <a:t>Some colleges require students to accept or reject some or all aid offered</a:t>
            </a:r>
            <a:endParaRPr lang="en-US"/>
          </a:p>
          <a:p>
            <a:pPr marL="0" indent="0">
              <a:lnSpc>
                <a:spcPct val="95000"/>
              </a:lnSpc>
              <a:spcBef>
                <a:spcPts val="1200"/>
              </a:spcBef>
              <a:buNone/>
            </a:pPr>
            <a:r>
              <a:rPr lang="en-US" sz="1700">
                <a:latin typeface="Georgia"/>
                <a:ea typeface="ＭＳ Ｐゴシック"/>
                <a:cs typeface="Arial"/>
              </a:rPr>
              <a:t> 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endParaRPr lang="en-US" sz="250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210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lvl="1">
              <a:lnSpc>
                <a:spcPct val="95000"/>
              </a:lnSpc>
              <a:spcBef>
                <a:spcPts val="1200"/>
              </a:spcBef>
            </a:pP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86483520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Award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1143000"/>
            <a:ext cx="7556500" cy="4928737"/>
          </a:xfrm>
        </p:spPr>
        <p:txBody>
          <a:bodyPr/>
          <a:lstStyle/>
          <a:p>
            <a:r>
              <a:rPr lang="en-US" sz="2500">
                <a:latin typeface="Georgia" panose="02040502050405020303" pitchFamily="18" charset="0"/>
              </a:rPr>
              <a:t>Financial aid packages are released once all forms have been submitted and the student has been accepted for admission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Georgia" panose="02040502050405020303" pitchFamily="18" charset="0"/>
              </a:rPr>
              <a:t>Single release date – colleges may hold all packages and release on one set date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>
                <a:latin typeface="Georgia" panose="02040502050405020303" pitchFamily="18" charset="0"/>
              </a:rPr>
              <a:t>Rolling release – colleges release on a daily basis as packages are completed</a:t>
            </a:r>
          </a:p>
        </p:txBody>
      </p:sp>
    </p:spTree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/>
              <a:t>Special Circumstances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0" y="1447800"/>
            <a:ext cx="7556500" cy="452596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Conditions exist that cannot be documented with the FAFSA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>
                <a:latin typeface="Georgia" panose="02040502050405020303" pitchFamily="18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19936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/>
              <a:t>Special Circumstances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B0BDE6-5819-45C8-27ED-F37A283E2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582315" cy="3810000"/>
          </a:xfrm>
        </p:spPr>
      </p:pic>
    </p:spTree>
    <p:extLst>
      <p:ext uri="{BB962C8B-B14F-4D97-AF65-F5344CB8AC3E}">
        <p14:creationId xmlns:p14="http://schemas.microsoft.com/office/powerpoint/2010/main" val="1478286709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533400" y="1"/>
            <a:ext cx="8001000" cy="5638799"/>
          </a:xfrm>
        </p:spPr>
        <p:txBody>
          <a:bodyPr anchor="ctr"/>
          <a:lstStyle/>
          <a:p>
            <a:pPr algn="ctr">
              <a:spcBef>
                <a:spcPts val="0"/>
              </a:spcBef>
              <a:buNone/>
            </a:pPr>
            <a:r>
              <a:rPr lang="en-US" sz="6000">
                <a:latin typeface="Georgia" panose="02040502050405020303" pitchFamily="18" charset="0"/>
              </a:rPr>
              <a:t>Questions?</a:t>
            </a:r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23"/>
            <a:ext cx="8229600" cy="107721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General Eligibility Requirements</a:t>
            </a:r>
            <a:br>
              <a:rPr lang="en-US">
                <a:latin typeface="Georgia" panose="02040502050405020303" pitchFamily="18" charset="0"/>
              </a:rPr>
            </a:br>
            <a:r>
              <a:rPr lang="en-US" sz="2600">
                <a:latin typeface="Georgia" panose="02040502050405020303" pitchFamily="18" charset="0"/>
              </a:rPr>
              <a:t>(for federal financial aid)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48" y="1170561"/>
            <a:ext cx="7924800" cy="4419601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000">
                <a:latin typeface="Georgia"/>
                <a:ea typeface="ＭＳ Ｐゴシック"/>
                <a:cs typeface="Arial"/>
              </a:rPr>
              <a:t>Be a U.S. citizen or eligible noncitizen</a:t>
            </a:r>
            <a:endParaRPr lang="en-US" sz="2000">
              <a:cs typeface="Arial"/>
            </a:endParaRP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000">
                <a:latin typeface="Georgia"/>
                <a:ea typeface="ＭＳ Ｐゴシック"/>
                <a:cs typeface="Arial"/>
              </a:rPr>
              <a:t>Attend a college approved for federal funding</a:t>
            </a:r>
            <a:endParaRPr lang="en-US"/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000">
                <a:latin typeface="Georgia"/>
                <a:ea typeface="ＭＳ Ｐゴシック"/>
                <a:cs typeface="Arial"/>
              </a:rPr>
              <a:t>Enrolled in an eligible degree or certificate program</a:t>
            </a:r>
            <a:endParaRPr lang="en-US"/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000">
                <a:latin typeface="Georgia"/>
                <a:ea typeface="ＭＳ Ｐゴシック"/>
                <a:cs typeface="Arial"/>
              </a:rPr>
              <a:t>Maintain satisfactory academic progress</a:t>
            </a: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000">
                <a:solidFill>
                  <a:schemeClr val="bg1"/>
                </a:solidFill>
                <a:latin typeface="Georgia"/>
                <a:ea typeface="Noto Serif"/>
                <a:cs typeface="Noto Serif"/>
              </a:rPr>
              <a:t>Provide consent and approval to have your federal tax information transferred directly into your </a:t>
            </a:r>
            <a:r>
              <a:rPr lang="en-US" sz="2000" i="1">
                <a:solidFill>
                  <a:schemeClr val="bg1"/>
                </a:solidFill>
                <a:latin typeface="Georgia"/>
                <a:ea typeface="Noto Serif"/>
                <a:cs typeface="Noto Serif"/>
              </a:rPr>
              <a:t>Free Application for Federal Student Aid</a:t>
            </a:r>
            <a:r>
              <a:rPr lang="en-US" sz="2000">
                <a:solidFill>
                  <a:schemeClr val="bg1"/>
                </a:solidFill>
                <a:latin typeface="Georgia"/>
                <a:ea typeface="Noto Serif"/>
                <a:cs typeface="Noto Serif"/>
              </a:rPr>
              <a:t> (FAFSA</a:t>
            </a:r>
            <a:r>
              <a:rPr lang="en-US" sz="2000" baseline="30000">
                <a:solidFill>
                  <a:schemeClr val="bg1"/>
                </a:solidFill>
                <a:latin typeface="Georgia"/>
                <a:ea typeface="Noto Serif"/>
                <a:cs typeface="Noto Serif"/>
              </a:rPr>
              <a:t>®</a:t>
            </a:r>
            <a:r>
              <a:rPr lang="en-US" sz="2000">
                <a:solidFill>
                  <a:schemeClr val="bg1"/>
                </a:solidFill>
                <a:latin typeface="Georgia"/>
                <a:ea typeface="Noto Serif"/>
                <a:cs typeface="Noto Serif"/>
              </a:rPr>
              <a:t>) form</a:t>
            </a:r>
            <a:endParaRPr lang="en-US" sz="2000">
              <a:solidFill>
                <a:schemeClr val="bg1"/>
              </a:solidFill>
              <a:latin typeface="Georgia"/>
              <a:ea typeface="ＭＳ Ｐゴシック"/>
              <a:cs typeface="Arial"/>
            </a:endParaRPr>
          </a:p>
          <a:p>
            <a:pPr>
              <a:lnSpc>
                <a:spcPct val="95000"/>
              </a:lnSpc>
              <a:spcBef>
                <a:spcPts val="1200"/>
              </a:spcBef>
            </a:pPr>
            <a:r>
              <a:rPr lang="en-US" sz="2000">
                <a:solidFill>
                  <a:schemeClr val="bg1"/>
                </a:solidFill>
                <a:latin typeface="Georgia"/>
                <a:ea typeface="Noto Serif"/>
                <a:cs typeface="Noto Serif"/>
              </a:rPr>
              <a:t>Sign the certification statement on the FAFSA form stating that you’re not in default on a federal student loan, you do not owe money on a federal student grant, and you’ll only use federal student aid for educational purposes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402096738"/>
      </p:ext>
    </p:extLst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Georgia" panose="02040502050405020303" pitchFamily="18" charset="0"/>
              </a:rPr>
              <a:t>Shana Gore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Georgia" panose="02040502050405020303" pitchFamily="18" charset="0"/>
              </a:rPr>
              <a:t>Associate Vice President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Georgia" panose="02040502050405020303" pitchFamily="18" charset="0"/>
              </a:rPr>
              <a:t>Enrollment and Student Financial Services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Georgia" panose="02040502050405020303" pitchFamily="18" charset="0"/>
              </a:rPr>
              <a:t>Ithaca College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>
                <a:latin typeface="Georgia" panose="02040502050405020303" pitchFamily="18" charset="0"/>
                <a:ea typeface="ＭＳ Ｐゴシック"/>
              </a:rPr>
              <a:t>sgore@Ithaca.edu</a:t>
            </a:r>
            <a:endParaRPr lang="en-US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en-US" dirty="0">
              <a:latin typeface="Georgia" panose="02040502050405020303" pitchFamily="18" charset="0"/>
              <a:ea typeface="ＭＳ Ｐゴシック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Georgia" panose="02040502050405020303" pitchFamily="18" charset="0"/>
                <a:ea typeface="ＭＳ Ｐゴシック"/>
              </a:rPr>
              <a:t>607.274.3131 (phone)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Georgia" panose="02040502050405020303" pitchFamily="18" charset="0"/>
              </a:rPr>
              <a:t>607.274.1895 (fax)</a:t>
            </a:r>
          </a:p>
          <a:p>
            <a:pPr>
              <a:spcBef>
                <a:spcPts val="0"/>
              </a:spcBef>
              <a:buNone/>
            </a:pPr>
            <a:r>
              <a:rPr lang="en-US" dirty="0" err="1">
                <a:latin typeface="Georgia" panose="02040502050405020303" pitchFamily="18" charset="0"/>
              </a:rPr>
              <a:t>www.ithaca.edu</a:t>
            </a:r>
            <a:r>
              <a:rPr lang="en-US" dirty="0">
                <a:latin typeface="Georgia" panose="02040502050405020303" pitchFamily="18" charset="0"/>
              </a:rPr>
              <a:t>/</a:t>
            </a:r>
            <a:r>
              <a:rPr lang="en-US" dirty="0" err="1">
                <a:latin typeface="Georgia" panose="02040502050405020303" pitchFamily="18" charset="0"/>
              </a:rPr>
              <a:t>finaid</a:t>
            </a:r>
            <a:endParaRPr lang="en-US" dirty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en-US" dirty="0" err="1">
                <a:latin typeface="Georgia" panose="02040502050405020303" pitchFamily="18" charset="0"/>
              </a:rPr>
              <a:t>sfs@ithaca.edu</a:t>
            </a:r>
            <a:endParaRPr lang="en-US" dirty="0">
              <a:latin typeface="Georgia" panose="02040502050405020303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799"/>
            <a:ext cx="8229600" cy="646331"/>
          </a:xfrm>
        </p:spPr>
        <p:txBody>
          <a:bodyPr/>
          <a:lstStyle/>
          <a:p>
            <a:r>
              <a:rPr lang="en-US" sz="3600">
                <a:latin typeface="Georgia" panose="02040502050405020303" pitchFamily="18" charset="0"/>
              </a:rPr>
              <a:t>What is the Student Aid Index (SAI)?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4897" y="1219200"/>
            <a:ext cx="7834206" cy="4255165"/>
            <a:chOff x="547794" y="1620645"/>
            <a:chExt cx="7834206" cy="4255165"/>
          </a:xfrm>
        </p:grpSpPr>
        <p:sp>
          <p:nvSpPr>
            <p:cNvPr id="6" name="Freeform 5"/>
            <p:cNvSpPr/>
            <p:nvPr/>
          </p:nvSpPr>
          <p:spPr>
            <a:xfrm>
              <a:off x="547794" y="1620645"/>
              <a:ext cx="3349558" cy="4255165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9B3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>
                  <a:ea typeface="+mn-lt"/>
                  <a:cs typeface="+mn-lt"/>
                </a:rPr>
                <a:t>The SAI formula calculates the total financial resources of you and your parents then deducts the minimum amount needed for your family's normal annual living expenses.</a:t>
              </a:r>
              <a:endParaRPr lang="en-US">
                <a:ea typeface="+mn-lt"/>
                <a:cs typeface="+mn-lt"/>
              </a:endParaRP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b="1" kern="120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181600" y="1620645"/>
              <a:ext cx="3200400" cy="1828800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>
                  <a:latin typeface="Georgia" panose="02040502050405020303" pitchFamily="18" charset="0"/>
                  <a:ea typeface="Arial" charset="0"/>
                  <a:cs typeface="Arial" charset="0"/>
                </a:rPr>
                <a:t>Student contribution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181600" y="4047010"/>
              <a:ext cx="3200400" cy="1828800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50" tIns="133350" rIns="133350" bIns="13335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>
                  <a:latin typeface="Georgia" panose="02040502050405020303" pitchFamily="18" charset="0"/>
                  <a:ea typeface="Arial" charset="0"/>
                  <a:cs typeface="Arial" charset="0"/>
                </a:rPr>
                <a:t>Parent contribution</a:t>
              </a:r>
            </a:p>
            <a:p>
              <a:pPr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>
                  <a:latin typeface="Georgia" panose="02040502050405020303" pitchFamily="18" charset="0"/>
                  <a:ea typeface="Arial" charset="0"/>
                  <a:cs typeface="Arial" charset="0"/>
                </a:rPr>
                <a:t> </a:t>
              </a:r>
              <a:r>
                <a:rPr lang="en-US" sz="2000" i="1">
                  <a:latin typeface="Georgia" panose="02040502050405020303" pitchFamily="18" charset="0"/>
                  <a:ea typeface="Arial" charset="0"/>
                  <a:cs typeface="Arial" charset="0"/>
                </a:rPr>
                <a:t>(for dependent students)</a:t>
              </a:r>
              <a:endParaRPr lang="en-US" sz="2400" i="1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>
              <a:off x="4267200" y="2529027"/>
              <a:ext cx="457200" cy="2438400"/>
            </a:xfrm>
            <a:prstGeom prst="leftBrac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57150">
                  <a:solidFill>
                    <a:schemeClr val="tx1"/>
                  </a:solidFill>
                </a:ln>
                <a:solidFill>
                  <a:srgbClr val="005B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88283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What is Cost of Attendance (COA)?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277" y="1295847"/>
            <a:ext cx="5324723" cy="4215647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Tuition and fees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Housing and food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Books and supplies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Transportation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Miscellaneous personal expenses 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endParaRPr lang="en-US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4400" y="1219200"/>
            <a:ext cx="1048297" cy="4292295"/>
            <a:chOff x="551903" y="1270305"/>
            <a:chExt cx="1048297" cy="42922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456A23-69BA-4151-9ABC-1A209A2A3136}"/>
                </a:ext>
              </a:extLst>
            </p:cNvPr>
            <p:cNvSpPr/>
            <p:nvPr/>
          </p:nvSpPr>
          <p:spPr>
            <a:xfrm>
              <a:off x="551903" y="4918947"/>
              <a:ext cx="1048296" cy="643653"/>
            </a:xfrm>
            <a:prstGeom prst="rect">
              <a:avLst/>
            </a:prstGeom>
            <a:solidFill>
              <a:srgbClr val="C54FAF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0FFA9E-B79F-4A6A-B22E-B164473D6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73" y="4918947"/>
              <a:ext cx="643653" cy="64365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BE9B5D-146B-48A6-97DE-5B70C26389EA}"/>
                </a:ext>
              </a:extLst>
            </p:cNvPr>
            <p:cNvSpPr/>
            <p:nvPr/>
          </p:nvSpPr>
          <p:spPr>
            <a:xfrm>
              <a:off x="551904" y="4051580"/>
              <a:ext cx="1048296" cy="643653"/>
            </a:xfrm>
            <a:prstGeom prst="rect">
              <a:avLst/>
            </a:prstGeom>
            <a:solidFill>
              <a:srgbClr val="C54FAF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5015EF-B030-4189-B416-8215C8810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794" y="4038600"/>
              <a:ext cx="685800" cy="6858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534659-B095-4EA6-B9DB-1E822C700081}"/>
                </a:ext>
              </a:extLst>
            </p:cNvPr>
            <p:cNvSpPr/>
            <p:nvPr/>
          </p:nvSpPr>
          <p:spPr>
            <a:xfrm>
              <a:off x="559255" y="3166347"/>
              <a:ext cx="1040945" cy="643653"/>
            </a:xfrm>
            <a:prstGeom prst="rect">
              <a:avLst/>
            </a:prstGeom>
            <a:solidFill>
              <a:srgbClr val="C54FAF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B0A180-BAF3-47B4-883C-58D8435FD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5407" y="3213853"/>
              <a:ext cx="548640" cy="54864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B52162-430D-4D01-9AC6-6D30DCD6E2A1}"/>
                </a:ext>
              </a:extLst>
            </p:cNvPr>
            <p:cNvSpPr/>
            <p:nvPr/>
          </p:nvSpPr>
          <p:spPr>
            <a:xfrm>
              <a:off x="559255" y="2251947"/>
              <a:ext cx="1040945" cy="643653"/>
            </a:xfrm>
            <a:prstGeom prst="rect">
              <a:avLst/>
            </a:prstGeom>
            <a:solidFill>
              <a:srgbClr val="C54FAF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61CE08-B4E3-450C-9815-778051893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827" y="2230873"/>
              <a:ext cx="685800" cy="6858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2B4D95-7685-4620-AEC0-212D76DB2883}"/>
                </a:ext>
              </a:extLst>
            </p:cNvPr>
            <p:cNvSpPr/>
            <p:nvPr/>
          </p:nvSpPr>
          <p:spPr>
            <a:xfrm>
              <a:off x="588914" y="1320072"/>
              <a:ext cx="1011286" cy="643653"/>
            </a:xfrm>
            <a:prstGeom prst="rect">
              <a:avLst/>
            </a:prstGeom>
            <a:solidFill>
              <a:srgbClr val="C54FAF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B1F862-BA6A-49F1-9AE3-DD415174A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57" y="1270305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7736955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What is the Financial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01000" cy="4928737"/>
          </a:xfrm>
        </p:spPr>
        <p:txBody>
          <a:bodyPr/>
          <a:lstStyle/>
          <a:p>
            <a:pPr algn="ctr">
              <a:spcBef>
                <a:spcPct val="100000"/>
              </a:spcBef>
              <a:buNone/>
            </a:pPr>
            <a:endParaRPr lang="en-US" sz="3200">
              <a:latin typeface="+mn-lt"/>
            </a:endParaRPr>
          </a:p>
          <a:p>
            <a:pPr>
              <a:spcBef>
                <a:spcPct val="100000"/>
              </a:spcBef>
              <a:buNone/>
            </a:pPr>
            <a:r>
              <a:rPr lang="en-US" sz="3200">
                <a:latin typeface="+mn-lt"/>
                <a:cs typeface="Arial" panose="020B0604020202020204" pitchFamily="34" charset="0"/>
              </a:rPr>
              <a:t>			</a:t>
            </a:r>
            <a:r>
              <a:rPr lang="en-US" sz="3200">
                <a:latin typeface="Georgia" panose="02040502050405020303" pitchFamily="18" charset="0"/>
                <a:cs typeface="Arial" panose="020B0604020202020204" pitchFamily="34" charset="0"/>
              </a:rPr>
              <a:t>		Cost</a:t>
            </a:r>
            <a:r>
              <a:rPr lang="en-US" sz="3200" b="1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3200">
                <a:latin typeface="Georgia" panose="02040502050405020303" pitchFamily="18" charset="0"/>
                <a:cs typeface="Arial" panose="020B0604020202020204" pitchFamily="34" charset="0"/>
              </a:rPr>
              <a:t>of</a:t>
            </a:r>
            <a:r>
              <a:rPr lang="en-US" sz="3200" b="1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3200">
                <a:latin typeface="Georgia" panose="02040502050405020303" pitchFamily="18" charset="0"/>
                <a:cs typeface="Arial" panose="020B0604020202020204" pitchFamily="34" charset="0"/>
              </a:rPr>
              <a:t>Attendance  (COA)</a:t>
            </a:r>
          </a:p>
          <a:p>
            <a:pPr>
              <a:spcBef>
                <a:spcPts val="1800"/>
              </a:spcBef>
              <a:buNone/>
            </a:pPr>
            <a:r>
              <a:rPr lang="en-US" sz="3200">
                <a:latin typeface="Georgia" panose="02040502050405020303" pitchFamily="18" charset="0"/>
                <a:cs typeface="Arial" panose="020B0604020202020204" pitchFamily="34" charset="0"/>
              </a:rPr>
              <a:t>			 –</a:t>
            </a:r>
            <a:r>
              <a:rPr lang="en-US" sz="3200">
                <a:solidFill>
                  <a:srgbClr val="CC0099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	</a:t>
            </a:r>
            <a:r>
              <a:rPr lang="en-US" sz="3200">
                <a:latin typeface="Georgia" panose="02040502050405020303" pitchFamily="18" charset="0"/>
                <a:cs typeface="Arial" panose="020B0604020202020204" pitchFamily="34" charset="0"/>
              </a:rPr>
              <a:t>Student Aid Index (SAI)</a:t>
            </a:r>
          </a:p>
          <a:p>
            <a:pPr>
              <a:spcBef>
                <a:spcPts val="3000"/>
              </a:spcBef>
              <a:buNone/>
            </a:pPr>
            <a:r>
              <a:rPr lang="en-US" sz="3200">
                <a:latin typeface="Georgia" panose="02040502050405020303" pitchFamily="18" charset="0"/>
                <a:cs typeface="Arial" panose="020B0604020202020204" pitchFamily="34" charset="0"/>
              </a:rPr>
              <a:t>			 =		Financial Need</a:t>
            </a:r>
          </a:p>
          <a:p>
            <a:pPr marL="0" indent="0">
              <a:buNone/>
            </a:pPr>
            <a:endParaRPr lang="en-US" sz="3200"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85E0E-0E8E-46A5-9EAD-C99D92E2A8F1}"/>
              </a:ext>
            </a:extLst>
          </p:cNvPr>
          <p:cNvCxnSpPr>
            <a:cxnSpLocks/>
          </p:cNvCxnSpPr>
          <p:nvPr/>
        </p:nvCxnSpPr>
        <p:spPr>
          <a:xfrm>
            <a:off x="1600200" y="3581400"/>
            <a:ext cx="6324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>
                <a:latin typeface="Georgia" panose="02040502050405020303" pitchFamily="18" charset="0"/>
              </a:rPr>
              <a:t>Financial Need: 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838200"/>
            <a:ext cx="7556500" cy="5233537"/>
          </a:xfrm>
        </p:spPr>
        <p:txBody>
          <a:bodyPr/>
          <a:lstStyle/>
          <a:p>
            <a:pPr defTabSz="5486400">
              <a:buNone/>
            </a:pPr>
            <a:r>
              <a:rPr lang="en-US">
                <a:latin typeface="+mj-lt"/>
              </a:rPr>
              <a:t>	</a:t>
            </a:r>
          </a:p>
          <a:p>
            <a:pPr defTabSz="5486400">
              <a:buNone/>
            </a:pPr>
            <a:r>
              <a:rPr lang="en-US">
                <a:latin typeface="+mj-lt"/>
              </a:rPr>
              <a:t>	</a:t>
            </a:r>
            <a:r>
              <a:rPr lang="en-US" sz="25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Tuition</a:t>
            </a:r>
            <a:r>
              <a:rPr lang="en-US" sz="25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	53,416</a:t>
            </a:r>
          </a:p>
          <a:p>
            <a:pPr defTabSz="5486400">
              <a:buNone/>
            </a:pPr>
            <a:r>
              <a:rPr lang="en-US" sz="25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5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Housing/Meals/Insurance</a:t>
            </a:r>
            <a:r>
              <a:rPr lang="en-US" sz="25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16,192</a:t>
            </a:r>
          </a:p>
          <a:p>
            <a:pPr defTabSz="5486400">
              <a:buNone/>
            </a:pPr>
            <a:r>
              <a:rPr lang="en-US" sz="2500">
                <a:latin typeface="+mj-lt"/>
                <a:cs typeface="Arial" panose="020B0604020202020204" pitchFamily="34" charset="0"/>
              </a:rPr>
              <a:t>	</a:t>
            </a:r>
            <a:r>
              <a:rPr lang="en-US" sz="2500">
                <a:solidFill>
                  <a:srgbClr val="FFFF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Books</a:t>
            </a:r>
            <a:r>
              <a:rPr lang="en-US" sz="250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	850</a:t>
            </a:r>
          </a:p>
          <a:p>
            <a:pPr defTabSz="5486400">
              <a:buNone/>
            </a:pPr>
            <a:r>
              <a:rPr lang="en-US" sz="250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500">
                <a:solidFill>
                  <a:srgbClr val="FFFF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Personal Expenses/Transportation</a:t>
            </a:r>
            <a:r>
              <a:rPr lang="en-US" sz="250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	1,030</a:t>
            </a:r>
          </a:p>
          <a:p>
            <a:pPr defTabSz="5486400">
              <a:buNone/>
            </a:pPr>
            <a:r>
              <a:rPr lang="en-US" sz="2500">
                <a:latin typeface="+mj-lt"/>
                <a:cs typeface="Arial" panose="020B0604020202020204" pitchFamily="34" charset="0"/>
              </a:rPr>
              <a:t>	</a:t>
            </a: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Direct Loan Fee</a:t>
            </a:r>
            <a:r>
              <a:rPr lang="en-US">
                <a:latin typeface="+mj-lt"/>
              </a:rPr>
              <a:t>	</a:t>
            </a:r>
            <a:r>
              <a:rPr lang="en-US" sz="2500">
                <a:latin typeface="+mj-lt"/>
                <a:cs typeface="Arial" panose="020B0604020202020204" pitchFamily="34" charset="0"/>
              </a:rPr>
              <a:t>70</a:t>
            </a:r>
          </a:p>
          <a:p>
            <a:pPr>
              <a:buNone/>
            </a:pPr>
            <a:endParaRPr lang="en-US" sz="1500">
              <a:latin typeface="+mj-lt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500" b="1">
                <a:latin typeface="+mj-lt"/>
                <a:cs typeface="Arial" panose="020B0604020202020204" pitchFamily="34" charset="0"/>
              </a:rPr>
              <a:t>			</a:t>
            </a: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Cost</a:t>
            </a:r>
            <a:r>
              <a:rPr lang="en-US" sz="2500" b="1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of</a:t>
            </a:r>
            <a:r>
              <a:rPr lang="en-US" sz="2500" b="1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Attendance </a:t>
            </a:r>
            <a:r>
              <a:rPr lang="en-US" sz="2500">
                <a:latin typeface="+mj-lt"/>
                <a:cs typeface="Arial" panose="020B0604020202020204" pitchFamily="34" charset="0"/>
              </a:rPr>
              <a:t>					71,558</a:t>
            </a:r>
          </a:p>
          <a:p>
            <a:pPr lvl="0">
              <a:buClr>
                <a:srgbClr val="0F6FC6"/>
              </a:buClr>
              <a:buNone/>
            </a:pPr>
            <a:r>
              <a:rPr lang="en-US" sz="2500">
                <a:latin typeface="+mj-lt"/>
                <a:cs typeface="Arial" panose="020B0604020202020204" pitchFamily="34" charset="0"/>
              </a:rPr>
              <a:t>	–</a:t>
            </a:r>
            <a:r>
              <a:rPr lang="en-US" sz="2500">
                <a:solidFill>
                  <a:srgbClr val="CC0099"/>
                </a:solidFill>
                <a:latin typeface="+mj-lt"/>
                <a:cs typeface="Arial" panose="020B0604020202020204" pitchFamily="34" charset="0"/>
              </a:rPr>
              <a:t> 	</a:t>
            </a: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Student Aid Index (SAI)</a:t>
            </a:r>
            <a:r>
              <a:rPr lang="en-US" sz="2500">
                <a:latin typeface="+mj-lt"/>
                <a:cs typeface="Arial" panose="020B0604020202020204" pitchFamily="34" charset="0"/>
              </a:rPr>
              <a:t>			20,000</a:t>
            </a:r>
          </a:p>
          <a:p>
            <a:pPr lvl="0">
              <a:buClr>
                <a:srgbClr val="0F6FC6"/>
              </a:buClr>
              <a:buNone/>
            </a:pPr>
            <a:endParaRPr lang="en-US" sz="1000">
              <a:latin typeface="+mj-lt"/>
              <a:cs typeface="Arial" panose="020B0604020202020204" pitchFamily="34" charset="0"/>
            </a:endParaRPr>
          </a:p>
          <a:p>
            <a:pPr lvl="0">
              <a:buClr>
                <a:srgbClr val="0F6FC6"/>
              </a:buClr>
              <a:buNone/>
            </a:pPr>
            <a:r>
              <a:rPr lang="en-US" sz="2500">
                <a:latin typeface="+mj-lt"/>
                <a:cs typeface="Arial" panose="020B0604020202020204" pitchFamily="34" charset="0"/>
              </a:rPr>
              <a:t>	= 	</a:t>
            </a:r>
            <a:r>
              <a:rPr lang="en-US" sz="2500">
                <a:latin typeface="Georgia" panose="02040502050405020303" pitchFamily="18" charset="0"/>
                <a:cs typeface="Arial" panose="020B0604020202020204" pitchFamily="34" charset="0"/>
              </a:rPr>
              <a:t>Financial Need</a:t>
            </a:r>
            <a:r>
              <a:rPr lang="en-US" sz="2500">
                <a:latin typeface="+mj-lt"/>
                <a:cs typeface="Arial" panose="020B0604020202020204" pitchFamily="34" charset="0"/>
              </a:rPr>
              <a:t>						51,558</a:t>
            </a:r>
          </a:p>
          <a:p>
            <a:pPr marL="0" indent="0">
              <a:buNone/>
            </a:pPr>
            <a:endParaRPr lang="en-US">
              <a:latin typeface="+mj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E3A3A3-A9E2-46CE-B0D3-A5DF144ADDF1}"/>
              </a:ext>
            </a:extLst>
          </p:cNvPr>
          <p:cNvCxnSpPr>
            <a:cxnSpLocks/>
          </p:cNvCxnSpPr>
          <p:nvPr/>
        </p:nvCxnSpPr>
        <p:spPr>
          <a:xfrm>
            <a:off x="1143000" y="4876800"/>
            <a:ext cx="670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79"/>
            <a:ext cx="8229600" cy="677108"/>
          </a:xfrm>
        </p:spPr>
        <p:txBody>
          <a:bodyPr/>
          <a:lstStyle/>
          <a:p>
            <a:r>
              <a:rPr lang="en-US"/>
              <a:t>Sources of Financial Aid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1143000"/>
            <a:ext cx="6400800" cy="4495800"/>
            <a:chOff x="1524000" y="1143000"/>
            <a:chExt cx="6400800" cy="457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6ACE746-39D5-443C-A348-D9F47A9553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67000" y="1600200"/>
              <a:ext cx="4114800" cy="4114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3">
              <a:extLst>
                <a:ext uri="{FF2B5EF4-FFF2-40B4-BE49-F238E27FC236}">
                  <a16:creationId xmlns:a16="http://schemas.microsoft.com/office/drawing/2014/main" id="{E4F802F6-2AC1-458A-97D1-724FB0D5A8DD}"/>
                </a:ext>
              </a:extLst>
            </p:cNvPr>
            <p:cNvSpPr/>
            <p:nvPr/>
          </p:nvSpPr>
          <p:spPr>
            <a:xfrm>
              <a:off x="3581400" y="1143000"/>
              <a:ext cx="2286000" cy="1097280"/>
            </a:xfrm>
            <a:prstGeom prst="roundRect">
              <a:avLst/>
            </a:prstGeom>
            <a:solidFill>
              <a:srgbClr val="70AC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Georgia" panose="02040502050405020303" pitchFamily="18" charset="0"/>
                  <a:cs typeface="Arial" panose="020B0604020202020204" pitchFamily="34" charset="0"/>
                </a:rPr>
                <a:t>Federal Government</a:t>
              </a:r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466C2856-6045-4D2B-8A2C-BABE45A104D6}"/>
                </a:ext>
              </a:extLst>
            </p:cNvPr>
            <p:cNvSpPr/>
            <p:nvPr/>
          </p:nvSpPr>
          <p:spPr>
            <a:xfrm>
              <a:off x="5638800" y="2588623"/>
              <a:ext cx="2286000" cy="109728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Georgia" panose="02040502050405020303" pitchFamily="18" charset="0"/>
                  <a:cs typeface="Arial" panose="020B0604020202020204" pitchFamily="34" charset="0"/>
                </a:rPr>
                <a:t>States</a:t>
              </a:r>
            </a:p>
          </p:txBody>
        </p:sp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4F86BE0F-FDFD-4AD9-B5A7-83E9EB0175E5}"/>
                </a:ext>
              </a:extLst>
            </p:cNvPr>
            <p:cNvSpPr/>
            <p:nvPr/>
          </p:nvSpPr>
          <p:spPr>
            <a:xfrm>
              <a:off x="5257800" y="4343400"/>
              <a:ext cx="2286000" cy="1097280"/>
            </a:xfrm>
            <a:prstGeom prst="roundRect">
              <a:avLst/>
            </a:prstGeom>
            <a:solidFill>
              <a:srgbClr val="90026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Georgia" panose="02040502050405020303" pitchFamily="18" charset="0"/>
                  <a:cs typeface="Arial" panose="020B0604020202020204" pitchFamily="34" charset="0"/>
                </a:rPr>
                <a:t>College and Universities</a:t>
              </a:r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A5D71047-7555-47AA-ADA3-E79A7E50F23D}"/>
                </a:ext>
              </a:extLst>
            </p:cNvPr>
            <p:cNvSpPr/>
            <p:nvPr/>
          </p:nvSpPr>
          <p:spPr>
            <a:xfrm>
              <a:off x="2057400" y="4343400"/>
              <a:ext cx="2286000" cy="1097280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Georgia" panose="02040502050405020303" pitchFamily="18" charset="0"/>
                  <a:cs typeface="Arial" panose="020B0604020202020204" pitchFamily="34" charset="0"/>
                </a:rPr>
                <a:t>Private Sources</a:t>
              </a:r>
            </a:p>
          </p:txBody>
        </p:sp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id="{10349136-4240-4CAF-ABC9-4C6829FD2E9C}"/>
                </a:ext>
              </a:extLst>
            </p:cNvPr>
            <p:cNvSpPr/>
            <p:nvPr/>
          </p:nvSpPr>
          <p:spPr>
            <a:xfrm>
              <a:off x="1524000" y="2588623"/>
              <a:ext cx="2286000" cy="109728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Georgia" panose="02040502050405020303" pitchFamily="18" charset="0"/>
                  <a:cs typeface="Arial" panose="020B0604020202020204" pitchFamily="34" charset="0"/>
                </a:rPr>
                <a:t>Employers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283637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ic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2C6B4A32FF46A71923876C9468B4" ma:contentTypeVersion="4" ma:contentTypeDescription="Create a new document." ma:contentTypeScope="" ma:versionID="c20da903080ee5183788c381ffcaa647">
  <xsd:schema xmlns:xsd="http://www.w3.org/2001/XMLSchema" xmlns:xs="http://www.w3.org/2001/XMLSchema" xmlns:p="http://schemas.microsoft.com/office/2006/metadata/properties" xmlns:ns2="399b0f3a-07f7-4b84-b685-e328c79d970a" targetNamespace="http://schemas.microsoft.com/office/2006/metadata/properties" ma:root="true" ma:fieldsID="969f2175eeaa8673914423351ce07cba" ns2:_="">
    <xsd:import namespace="399b0f3a-07f7-4b84-b685-e328c79d97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b0f3a-07f7-4b84-b685-e328c79d97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77A9F8-7CD3-4B12-AA84-4A41613982C8}">
  <ds:schemaRefs>
    <ds:schemaRef ds:uri="7ab83929-c819-41bf-a781-cb1b19534459"/>
    <ds:schemaRef ds:uri="82b9643e-5011-442c-ba54-729033bdf42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D38C10-E80F-444E-95EC-0FFA60917C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B9C2C8-17AB-4AF8-8FB4-6F7FD88BDE44}">
  <ds:schemaRefs>
    <ds:schemaRef ds:uri="399b0f3a-07f7-4b84-b685-e328c79d97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icpowerpoint</Template>
  <TotalTime>6</TotalTime>
  <Words>1872</Words>
  <Application>Microsoft Macintosh PowerPoint</Application>
  <PresentationFormat>On-screen Show (4:3)</PresentationFormat>
  <Paragraphs>261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Georgia</vt:lpstr>
      <vt:lpstr>Verdana</vt:lpstr>
      <vt:lpstr>icpowerpoint</vt:lpstr>
      <vt:lpstr>PowerPoint Presentation</vt:lpstr>
      <vt:lpstr>Discussion Topics</vt:lpstr>
      <vt:lpstr>What is Financial Aid?</vt:lpstr>
      <vt:lpstr>General Eligibility Requirements (for federal financial aid)</vt:lpstr>
      <vt:lpstr>What is the Student Aid Index (SAI)?</vt:lpstr>
      <vt:lpstr>What is Cost of Attendance (COA)?</vt:lpstr>
      <vt:lpstr>What is the Financial Need?</vt:lpstr>
      <vt:lpstr>Financial Need:  An Example</vt:lpstr>
      <vt:lpstr>Sources of Financial Aid</vt:lpstr>
      <vt:lpstr>Federal Government </vt:lpstr>
      <vt:lpstr>Federal Student Aid Programs</vt:lpstr>
      <vt:lpstr>Federal Pell Grant Changes</vt:lpstr>
      <vt:lpstr>Parent PLUS Changes</vt:lpstr>
      <vt:lpstr>States</vt:lpstr>
      <vt:lpstr>Colleges and Universities</vt:lpstr>
      <vt:lpstr>Private Sources</vt:lpstr>
      <vt:lpstr>Employers</vt:lpstr>
      <vt:lpstr>Categories of Financial Aid</vt:lpstr>
      <vt:lpstr>Types of Financial Aid</vt:lpstr>
      <vt:lpstr>Gift Aid: Scholarships</vt:lpstr>
      <vt:lpstr>Gift Aid: Grants</vt:lpstr>
      <vt:lpstr>Self-Help Aid:  Employment</vt:lpstr>
      <vt:lpstr>Self-Help Aid: Loan Types</vt:lpstr>
      <vt:lpstr>Self-Help Aid: Loan Types (continued)</vt:lpstr>
      <vt:lpstr>Outside Resources</vt:lpstr>
      <vt:lpstr>Free Application for Federal Student Aid (FAFSA®)</vt:lpstr>
      <vt:lpstr>Free Application for Federal Student Aid (FAFSA®)</vt:lpstr>
      <vt:lpstr>What do I need to get started?</vt:lpstr>
      <vt:lpstr>FUTURE Act Direct Data Exchange (FA-DDX) </vt:lpstr>
      <vt:lpstr>Common FAFSA Mistakes</vt:lpstr>
      <vt:lpstr>CSS PROFILE </vt:lpstr>
      <vt:lpstr>NYS TAP</vt:lpstr>
      <vt:lpstr>NYS Excelsior Scholarship</vt:lpstr>
      <vt:lpstr>What happens after I apply?</vt:lpstr>
      <vt:lpstr>What happens after I apply?</vt:lpstr>
      <vt:lpstr>Award Notification</vt:lpstr>
      <vt:lpstr>Special Circumstances</vt:lpstr>
      <vt:lpstr>Special Circumstances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Barbie Bargher</dc:creator>
  <cp:lastModifiedBy>Shana Gore</cp:lastModifiedBy>
  <cp:revision>4</cp:revision>
  <cp:lastPrinted>2019-10-01T20:24:45Z</cp:lastPrinted>
  <dcterms:created xsi:type="dcterms:W3CDTF">2006-08-16T00:00:00Z</dcterms:created>
  <dcterms:modified xsi:type="dcterms:W3CDTF">2025-09-29T12:55:22Z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0x010100C32C2C6B4A32FF46A71923876C9468B4</vt:lpwstr>
  </property>
</Properties>
</file>