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5"/>
    <p:sldMasterId id="2147483666" r:id="rId6"/>
    <p:sldMasterId id="2147483667" r:id="rId7"/>
    <p:sldMasterId id="2147483668" r:id="rId8"/>
    <p:sldMasterId id="2147483669" r:id="rId9"/>
    <p:sldMasterId id="2147483670" r:id="rId10"/>
    <p:sldMasterId id="2147483671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021D04-BF96-4D96-9F35-5B8E1DB5D4F2}">
  <a:tblStyle styleId="{B2021D04-BF96-4D96-9F35-5B8E1DB5D4F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77a609fbb_2_21:notes"/>
          <p:cNvSpPr txBox="1"/>
          <p:nvPr>
            <p:ph idx="1" type="body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anchorCtr="0" anchor="t" bIns="90325" lIns="90325" spcFirstLastPara="1" rIns="90325" wrap="square" tIns="90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077a609fbb_2_21:notes"/>
          <p:cNvSpPr/>
          <p:nvPr>
            <p:ph idx="2" type="sldImg"/>
          </p:nvPr>
        </p:nvSpPr>
        <p:spPr>
          <a:xfrm>
            <a:off x="381190" y="685794"/>
            <a:ext cx="609628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77a609fbb_2_135:notes"/>
          <p:cNvSpPr txBox="1"/>
          <p:nvPr>
            <p:ph idx="1" type="body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anchorCtr="0" anchor="t" bIns="90325" lIns="90325" spcFirstLastPara="1" rIns="90325" wrap="square" tIns="90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077a609fbb_2_135:notes"/>
          <p:cNvSpPr/>
          <p:nvPr>
            <p:ph idx="2" type="sldImg"/>
          </p:nvPr>
        </p:nvSpPr>
        <p:spPr>
          <a:xfrm>
            <a:off x="381190" y="685794"/>
            <a:ext cx="609628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77a609fbb_2_157:notes"/>
          <p:cNvSpPr txBox="1"/>
          <p:nvPr>
            <p:ph idx="1" type="body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anchorCtr="0" anchor="t" bIns="90325" lIns="90325" spcFirstLastPara="1" rIns="90325" wrap="square" tIns="90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77a609fbb_2_157:notes"/>
          <p:cNvSpPr/>
          <p:nvPr>
            <p:ph idx="2" type="sldImg"/>
          </p:nvPr>
        </p:nvSpPr>
        <p:spPr>
          <a:xfrm>
            <a:off x="381190" y="685794"/>
            <a:ext cx="609628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77a609fbb_2_177:notes"/>
          <p:cNvSpPr txBox="1"/>
          <p:nvPr>
            <p:ph idx="1" type="body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anchorCtr="0" anchor="t" bIns="90325" lIns="90325" spcFirstLastPara="1" rIns="90325" wrap="square" tIns="90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077a609fbb_2_177:notes"/>
          <p:cNvSpPr/>
          <p:nvPr>
            <p:ph idx="2" type="sldImg"/>
          </p:nvPr>
        </p:nvSpPr>
        <p:spPr>
          <a:xfrm>
            <a:off x="381190" y="685794"/>
            <a:ext cx="609628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77a609fbb_2_184:notes"/>
          <p:cNvSpPr txBox="1"/>
          <p:nvPr>
            <p:ph idx="1" type="body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anchorCtr="0" anchor="t" bIns="90325" lIns="90325" spcFirstLastPara="1" rIns="90325" wrap="square" tIns="90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077a609fbb_2_184:notes"/>
          <p:cNvSpPr/>
          <p:nvPr>
            <p:ph idx="2" type="sldImg"/>
          </p:nvPr>
        </p:nvSpPr>
        <p:spPr>
          <a:xfrm>
            <a:off x="381190" y="685794"/>
            <a:ext cx="609628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77a609fbb_2_189:notes"/>
          <p:cNvSpPr txBox="1"/>
          <p:nvPr>
            <p:ph idx="1" type="body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anchorCtr="0" anchor="t" bIns="90325" lIns="90325" spcFirstLastPara="1" rIns="90325" wrap="square" tIns="90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077a609fbb_2_189:notes"/>
          <p:cNvSpPr/>
          <p:nvPr>
            <p:ph idx="2" type="sldImg"/>
          </p:nvPr>
        </p:nvSpPr>
        <p:spPr>
          <a:xfrm>
            <a:off x="381190" y="685794"/>
            <a:ext cx="609628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77a609fbb_2_194:notes"/>
          <p:cNvSpPr txBox="1"/>
          <p:nvPr>
            <p:ph idx="1" type="body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anchorCtr="0" anchor="t" bIns="90325" lIns="90325" spcFirstLastPara="1" rIns="90325" wrap="square" tIns="90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077a609fbb_2_194:notes"/>
          <p:cNvSpPr/>
          <p:nvPr>
            <p:ph idx="2" type="sldImg"/>
          </p:nvPr>
        </p:nvSpPr>
        <p:spPr>
          <a:xfrm>
            <a:off x="381190" y="685794"/>
            <a:ext cx="609628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77a609fbb_2_203:notes"/>
          <p:cNvSpPr txBox="1"/>
          <p:nvPr>
            <p:ph idx="1" type="body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anchorCtr="0" anchor="t" bIns="90325" lIns="90325" spcFirstLastPara="1" rIns="90325" wrap="square" tIns="90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077a609fbb_2_203:notes"/>
          <p:cNvSpPr/>
          <p:nvPr>
            <p:ph idx="2" type="sldImg"/>
          </p:nvPr>
        </p:nvSpPr>
        <p:spPr>
          <a:xfrm>
            <a:off x="381190" y="685794"/>
            <a:ext cx="609628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77a609fbb_2_208:notes"/>
          <p:cNvSpPr txBox="1"/>
          <p:nvPr>
            <p:ph idx="1" type="body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anchorCtr="0" anchor="t" bIns="90325" lIns="90325" spcFirstLastPara="1" rIns="90325" wrap="square" tIns="90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077a609fbb_2_208:notes"/>
          <p:cNvSpPr/>
          <p:nvPr>
            <p:ph idx="2" type="sldImg"/>
          </p:nvPr>
        </p:nvSpPr>
        <p:spPr>
          <a:xfrm>
            <a:off x="381190" y="685794"/>
            <a:ext cx="609628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77a609fbb_2_50:notes"/>
          <p:cNvSpPr txBox="1"/>
          <p:nvPr>
            <p:ph idx="1" type="body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anchorCtr="0" anchor="t" bIns="90325" lIns="90325" spcFirstLastPara="1" rIns="90325" wrap="square" tIns="90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077a609fbb_2_50:notes"/>
          <p:cNvSpPr/>
          <p:nvPr>
            <p:ph idx="2" type="sldImg"/>
          </p:nvPr>
        </p:nvSpPr>
        <p:spPr>
          <a:xfrm>
            <a:off x="381190" y="685794"/>
            <a:ext cx="609628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c0625c73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ac0625c73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c0625c7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ac0625c7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c0625c73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c0625c73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ac0625c7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ac0625c7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ac0625c73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ac0625c73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77a609fbb_2_109:notes"/>
          <p:cNvSpPr txBox="1"/>
          <p:nvPr>
            <p:ph idx="1" type="body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anchorCtr="0" anchor="t" bIns="90325" lIns="90325" spcFirstLastPara="1" rIns="90325" wrap="square" tIns="90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077a609fbb_2_109:notes"/>
          <p:cNvSpPr/>
          <p:nvPr>
            <p:ph idx="2" type="sldImg"/>
          </p:nvPr>
        </p:nvSpPr>
        <p:spPr>
          <a:xfrm>
            <a:off x="381190" y="685794"/>
            <a:ext cx="609628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77a609fbb_2_79:notes"/>
          <p:cNvSpPr txBox="1"/>
          <p:nvPr>
            <p:ph idx="1" type="body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anchorCtr="0" anchor="t" bIns="90325" lIns="90325" spcFirstLastPara="1" rIns="90325" wrap="square" tIns="90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077a609fbb_2_79:notes"/>
          <p:cNvSpPr/>
          <p:nvPr>
            <p:ph idx="2" type="sldImg"/>
          </p:nvPr>
        </p:nvSpPr>
        <p:spPr>
          <a:xfrm>
            <a:off x="381190" y="685794"/>
            <a:ext cx="609628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1371600" y="21145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type="ctrTitle"/>
          </p:nvPr>
        </p:nvSpPr>
        <p:spPr>
          <a:xfrm>
            <a:off x="685800" y="285750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0" type="dt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4343400" y="1649015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368426" y="2057400"/>
            <a:ext cx="6480174" cy="1254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type="title"/>
          </p:nvPr>
        </p:nvSpPr>
        <p:spPr>
          <a:xfrm>
            <a:off x="722313" y="400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sz="4200" cap="none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1" type="ftr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0" type="dt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4343400" y="1649015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381000" y="685800"/>
            <a:ext cx="23622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sz="2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381000" y="1485900"/>
            <a:ext cx="2362200" cy="3108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3124200" y="514350"/>
            <a:ext cx="56388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1371600" y="234553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301625" y="4807744"/>
            <a:ext cx="3382962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788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301752" y="1145286"/>
            <a:ext cx="850392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0" type="dt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1" type="ftr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4362450" y="770334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343400" y="777478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idx="10" type="dt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4"/>
          <p:cNvSpPr txBox="1"/>
          <p:nvPr>
            <p:ph idx="11" type="ftr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4267200" y="4743450"/>
            <a:ext cx="609600" cy="330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7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8991600" y="2381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46050" y="4793456"/>
            <a:ext cx="8832850" cy="232171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155575" y="1814513"/>
            <a:ext cx="8832850" cy="0"/>
          </a:xfrm>
          <a:prstGeom prst="straightConnector1">
            <a:avLst/>
          </a:prstGeom>
          <a:noFill/>
          <a:ln cap="flat" cmpd="sng" w="11425">
            <a:solidFill>
              <a:srgbClr val="7B789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7" name="Google Shape;57;p13"/>
          <p:cNvSpPr txBox="1"/>
          <p:nvPr/>
        </p:nvSpPr>
        <p:spPr>
          <a:xfrm>
            <a:off x="152400" y="114300"/>
            <a:ext cx="8832850" cy="4910138"/>
          </a:xfrm>
          <a:prstGeom prst="rect">
            <a:avLst/>
          </a:prstGeom>
          <a:noFill/>
          <a:ln cap="flat" cmpd="sng" w="9525">
            <a:solidFill>
              <a:srgbClr val="7B78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267200" y="1585913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362450" y="1657350"/>
            <a:ext cx="419100" cy="315515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B78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301625" y="1143000"/>
            <a:ext cx="8534400" cy="344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9E9273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08C9A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57454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908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4343400" y="1649015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52400" y="1714500"/>
            <a:ext cx="883285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55575" y="107156"/>
            <a:ext cx="8832850" cy="1604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46050" y="4793456"/>
            <a:ext cx="8832850" cy="232171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52400" y="114300"/>
            <a:ext cx="8832850" cy="4910138"/>
          </a:xfrm>
          <a:prstGeom prst="rect">
            <a:avLst/>
          </a:prstGeom>
          <a:noFill/>
          <a:ln cap="flat" cmpd="sng" w="9525">
            <a:solidFill>
              <a:srgbClr val="7B78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15"/>
          <p:cNvCxnSpPr/>
          <p:nvPr/>
        </p:nvCxnSpPr>
        <p:spPr>
          <a:xfrm>
            <a:off x="152400" y="1828800"/>
            <a:ext cx="8832850" cy="0"/>
          </a:xfrm>
          <a:prstGeom prst="straightConnector1">
            <a:avLst/>
          </a:prstGeom>
          <a:noFill/>
          <a:ln cap="flat" cmpd="sng" w="11425">
            <a:solidFill>
              <a:srgbClr val="7B789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1" name="Google Shape;81;p15"/>
          <p:cNvSpPr/>
          <p:nvPr/>
        </p:nvSpPr>
        <p:spPr>
          <a:xfrm>
            <a:off x="4267200" y="1585913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4362450" y="1657350"/>
            <a:ext cx="419100" cy="315515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B78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301625" y="1143000"/>
            <a:ext cx="8534400" cy="344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9E9273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08C9A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57454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908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1" type="ftr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0" type="dt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4343400" y="1649015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152400" y="114300"/>
            <a:ext cx="8832850" cy="228600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0" y="0"/>
            <a:ext cx="9144000" cy="892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52400" y="114300"/>
            <a:ext cx="8832850" cy="4910138"/>
          </a:xfrm>
          <a:prstGeom prst="rect">
            <a:avLst/>
          </a:prstGeom>
          <a:noFill/>
          <a:ln cap="flat" cmpd="sng" w="9525">
            <a:solidFill>
              <a:srgbClr val="7B78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17"/>
          <p:cNvCxnSpPr/>
          <p:nvPr/>
        </p:nvCxnSpPr>
        <p:spPr>
          <a:xfrm>
            <a:off x="152400" y="400050"/>
            <a:ext cx="8832850" cy="0"/>
          </a:xfrm>
          <a:prstGeom prst="straightConnector1">
            <a:avLst/>
          </a:prstGeom>
          <a:noFill/>
          <a:ln cap="flat" cmpd="sng" w="11425">
            <a:solidFill>
              <a:srgbClr val="7B789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3" name="Google Shape;103;p17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1390650" y="242888"/>
            <a:ext cx="419100" cy="314325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B78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49225" y="4791075"/>
            <a:ext cx="8832850" cy="232171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01625" y="1143000"/>
            <a:ext cx="8534400" cy="344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9E9273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08C9A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57454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908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1371600" y="234553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01625" y="4807744"/>
            <a:ext cx="3382962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0" y="0"/>
            <a:ext cx="9144000" cy="10453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149225" y="4791075"/>
            <a:ext cx="8832850" cy="232171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52400" y="116681"/>
            <a:ext cx="8832850" cy="4910138"/>
          </a:xfrm>
          <a:prstGeom prst="rect">
            <a:avLst/>
          </a:prstGeom>
          <a:noFill/>
          <a:ln cap="flat" cmpd="sng" w="9525">
            <a:solidFill>
              <a:srgbClr val="7B78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19"/>
          <p:cNvCxnSpPr/>
          <p:nvPr/>
        </p:nvCxnSpPr>
        <p:spPr>
          <a:xfrm>
            <a:off x="152400" y="957263"/>
            <a:ext cx="8832850" cy="0"/>
          </a:xfrm>
          <a:prstGeom prst="straightConnector1">
            <a:avLst/>
          </a:prstGeom>
          <a:noFill/>
          <a:ln cap="flat" cmpd="sng" w="9525">
            <a:solidFill>
              <a:srgbClr val="7B789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26" name="Google Shape;126;p19"/>
          <p:cNvSpPr/>
          <p:nvPr/>
        </p:nvSpPr>
        <p:spPr>
          <a:xfrm>
            <a:off x="4267200" y="716756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4362450" y="788194"/>
            <a:ext cx="419100" cy="315515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B78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01625" y="1143000"/>
            <a:ext cx="8534400" cy="344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9E9273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08C9A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57454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908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0" name="Google Shape;130;p19"/>
          <p:cNvSpPr txBox="1"/>
          <p:nvPr>
            <p:ph idx="10" type="dt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9"/>
          <p:cNvSpPr txBox="1"/>
          <p:nvPr>
            <p:ph idx="11" type="ftr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4362450" y="770334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0" y="0"/>
            <a:ext cx="9144000" cy="10453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149225" y="4791075"/>
            <a:ext cx="8832850" cy="232171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52400" y="116681"/>
            <a:ext cx="8832850" cy="4910138"/>
          </a:xfrm>
          <a:prstGeom prst="rect">
            <a:avLst/>
          </a:prstGeom>
          <a:noFill/>
          <a:ln cap="flat" cmpd="sng" w="9525">
            <a:solidFill>
              <a:srgbClr val="7B78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21"/>
          <p:cNvCxnSpPr/>
          <p:nvPr/>
        </p:nvCxnSpPr>
        <p:spPr>
          <a:xfrm>
            <a:off x="152400" y="957263"/>
            <a:ext cx="8832850" cy="0"/>
          </a:xfrm>
          <a:prstGeom prst="straightConnector1">
            <a:avLst/>
          </a:prstGeom>
          <a:noFill/>
          <a:ln cap="flat" cmpd="sng" w="9525">
            <a:solidFill>
              <a:srgbClr val="7B789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47" name="Google Shape;147;p21"/>
          <p:cNvSpPr/>
          <p:nvPr/>
        </p:nvSpPr>
        <p:spPr>
          <a:xfrm>
            <a:off x="4267200" y="716756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4362450" y="788194"/>
            <a:ext cx="419100" cy="315515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B78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301625" y="1143000"/>
            <a:ext cx="8534400" cy="344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9E9273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08C9A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57454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908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0" type="dt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21"/>
          <p:cNvSpPr txBox="1"/>
          <p:nvPr>
            <p:ph idx="11" type="ftr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4343400" y="777478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b="0" i="0" sz="16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0" y="0"/>
            <a:ext cx="9144000" cy="1166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146050" y="4793456"/>
            <a:ext cx="8832850" cy="232171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152400" y="119063"/>
            <a:ext cx="8832850" cy="4910138"/>
          </a:xfrm>
          <a:prstGeom prst="rect">
            <a:avLst/>
          </a:prstGeom>
          <a:noFill/>
          <a:ln cap="flat" cmpd="sng" w="9525">
            <a:solidFill>
              <a:srgbClr val="7B78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3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301625" y="1143000"/>
            <a:ext cx="8534400" cy="344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9E9273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08C9A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57454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908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8" name="Google Shape;168;p23"/>
          <p:cNvSpPr txBox="1"/>
          <p:nvPr>
            <p:ph idx="10" type="dt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23"/>
          <p:cNvSpPr txBox="1"/>
          <p:nvPr>
            <p:ph idx="11" type="ftr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23"/>
          <p:cNvSpPr txBox="1"/>
          <p:nvPr>
            <p:ph idx="12" type="sldNum"/>
          </p:nvPr>
        </p:nvSpPr>
        <p:spPr>
          <a:xfrm>
            <a:off x="4267200" y="4743450"/>
            <a:ext cx="609600" cy="330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b="0" i="0" sz="16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kaneateles.schooltool.cnyric.org/SchoolToolWeb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skanschools.org/districtpage.cfm?pageid=390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idx="1" type="subTitle"/>
          </p:nvPr>
        </p:nvSpPr>
        <p:spPr>
          <a:xfrm>
            <a:off x="1371600" y="21145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"/>
              <a:t>January 15, 2025 </a:t>
            </a:r>
            <a:endParaRPr/>
          </a:p>
        </p:txBody>
      </p:sp>
      <p:sp>
        <p:nvSpPr>
          <p:cNvPr id="180" name="Google Shape;180;p25"/>
          <p:cNvSpPr txBox="1"/>
          <p:nvPr>
            <p:ph type="ctrTitle"/>
          </p:nvPr>
        </p:nvSpPr>
        <p:spPr>
          <a:xfrm>
            <a:off x="685800" y="285750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b="0" i="0" lang="en" sz="4200" u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Freshman Information Night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Google Shape;239;p34"/>
          <p:cNvGraphicFramePr/>
          <p:nvPr/>
        </p:nvGraphicFramePr>
        <p:xfrm>
          <a:off x="457200" y="129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{B2021D04-BF96-4D96-9F35-5B8E1DB5D4F2}</a:tableStyleId>
              </a:tblPr>
              <a:tblGrid>
                <a:gridCol w="4114800"/>
                <a:gridCol w="4114800"/>
              </a:tblGrid>
              <a:tr h="328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Georgia"/>
                        <a:buNone/>
                      </a:pPr>
                      <a:r>
                        <a:rPr b="1" i="0" lang="en" sz="14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Regents Diploma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Georgia"/>
                        <a:buNone/>
                      </a:pPr>
                      <a:r>
                        <a:rPr b="1" i="0" lang="en" sz="14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Advanced Designation Diploma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3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 cap="none" strike="noStrik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Language Arts (ELA)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 cap="none" strike="noStrik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Language Arts (ELA)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43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Global History and Geography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Global History and Geography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27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United States History and Government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United States History and Government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43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Science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 Science Regents Exams (One in Life Science area, One in Physical Science area)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43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Math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 Math Regents Exams (Algebra 1, Geometry, Algebra 2)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61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Total: 5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+ Foreign language Checkpoint B (end of 3</a:t>
                      </a:r>
                      <a:r>
                        <a:rPr b="0" baseline="3000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rd</a:t>
                      </a: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year of language)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Total: 9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</a:tbl>
          </a:graphicData>
        </a:graphic>
      </p:graphicFrame>
      <p:sp>
        <p:nvSpPr>
          <p:cNvPr id="240" name="Google Shape;240;p34"/>
          <p:cNvSpPr txBox="1"/>
          <p:nvPr/>
        </p:nvSpPr>
        <p:spPr>
          <a:xfrm>
            <a:off x="228100" y="4306700"/>
            <a:ext cx="784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b="1" i="0" lang="en" sz="1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*Pathway Diploma Options</a:t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mbria"/>
              <a:buNone/>
            </a:pPr>
            <a:r>
              <a:t/>
            </a:r>
            <a:endParaRPr/>
          </a:p>
        </p:txBody>
      </p:sp>
      <p:sp>
        <p:nvSpPr>
          <p:cNvPr id="241" name="Google Shape;241;p34"/>
          <p:cNvSpPr txBox="1"/>
          <p:nvPr>
            <p:ph type="title"/>
          </p:nvPr>
        </p:nvSpPr>
        <p:spPr>
          <a:xfrm>
            <a:off x="304800" y="2857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300"/>
              <a:buFont typeface="Georgia"/>
              <a:buNone/>
            </a:pPr>
            <a:br>
              <a:rPr b="0" i="0" lang="en" sz="31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" sz="31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rPr>
              <a:t>		Regents Exams Requirements 		</a:t>
            </a:r>
            <a:r>
              <a:rPr b="1" lang="en" sz="700"/>
              <a:t>Marked with </a:t>
            </a:r>
            <a:r>
              <a:rPr b="1" lang="en" sz="700">
                <a:solidFill>
                  <a:schemeClr val="dk1"/>
                </a:solidFill>
              </a:rPr>
              <a:t>®</a:t>
            </a:r>
            <a:r>
              <a:rPr b="1" lang="en" sz="700"/>
              <a:t> on 4 year plan</a:t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" name="Google Shape;246;p35"/>
          <p:cNvGraphicFramePr/>
          <p:nvPr/>
        </p:nvGraphicFramePr>
        <p:xfrm>
          <a:off x="311000" y="139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{B2021D04-BF96-4D96-9F35-5B8E1DB5D4F2}</a:tableStyleId>
              </a:tblPr>
              <a:tblGrid>
                <a:gridCol w="1217825"/>
                <a:gridCol w="1187450"/>
                <a:gridCol w="1384850"/>
                <a:gridCol w="1603500"/>
                <a:gridCol w="1676400"/>
                <a:gridCol w="1530625"/>
              </a:tblGrid>
              <a:tr h="22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Georgia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Grade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Georgia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Georgia"/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Georgia"/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Georgia"/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11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Georgia"/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12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3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9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10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10 H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11®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Comp &amp; Lang®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College Comp &amp; Lit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Comp &amp; Lit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12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Creative Writing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Public Speaking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52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b="1" i="0" lang="en" sz="11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Social Studies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Global 9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Global 10®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World History®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US History®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US History®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Econ./Part. In Gov.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European History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SUNY Economics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SUNY Public Aff.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75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b="1" i="0" lang="en" sz="11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Math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 Algebra ®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Regents </a:t>
                      </a: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Algebra®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 Geometry®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Regents </a:t>
                      </a: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Geometry®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 Algebra II®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Algebra II ®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College </a:t>
                      </a: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Pre-Calculus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Statistics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College </a:t>
                      </a: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Pre-Calculus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College </a:t>
                      </a: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Calculus/AP Calculus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Algebra II®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Statistics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Statistical Methods &amp; Modeling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86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b="1" i="0" lang="en" sz="11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Science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Earth Science®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Earth Science®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Biology®/Honors®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Biology®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Chemistry®/Honors®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Chemistry®/Honors®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Enviro. Science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Biology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Ecology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Physics 1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Integrated Physical Science </a:t>
                      </a:r>
                      <a:endParaRPr sz="8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Energy in Science</a:t>
                      </a:r>
                      <a:endParaRPr sz="8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Physics</a:t>
                      </a:r>
                      <a:b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Integrated Physical Science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Physics 1 / AP P</a:t>
                      </a: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hysics 2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Biology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Enviro. Science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Ecology</a:t>
                      </a:r>
                      <a:endParaRPr b="0" i="0" sz="80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Energy in Science</a:t>
                      </a:r>
                      <a:endParaRPr sz="8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40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b="1" i="0" lang="en" sz="11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Foreign Language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French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Spanish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Latin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French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Spanish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Latin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French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Spanish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Latin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French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Spanish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Latin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French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Spanish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Latin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63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b="1" i="0" lang="en" sz="11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Art/Music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Studio Art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Chorus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Band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Orchestra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DDP</a:t>
                      </a:r>
                      <a:endParaRPr sz="8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Band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Orchestra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Chorus</a:t>
                      </a:r>
                      <a:endParaRPr b="0" i="0" sz="80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Art</a:t>
                      </a:r>
                      <a:endParaRPr sz="8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Tech</a:t>
                      </a:r>
                      <a:endParaRPr sz="8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Band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Orchestra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Chorus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Art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Tech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Band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Orchestra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Chorus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Art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Tech</a:t>
                      </a:r>
                      <a:endParaRPr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26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b="1" i="0" lang="en" sz="11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Health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29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b="1" i="0" lang="en" sz="11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Electives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BOCES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BOCES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b="0" i="0" lang="en" sz="8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New Visions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</a:tbl>
          </a:graphicData>
        </a:graphic>
      </p:graphicFrame>
      <p:sp>
        <p:nvSpPr>
          <p:cNvPr id="247" name="Google Shape;247;p35"/>
          <p:cNvSpPr txBox="1"/>
          <p:nvPr/>
        </p:nvSpPr>
        <p:spPr>
          <a:xfrm>
            <a:off x="4243125" y="-82525"/>
            <a:ext cx="30744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 Year Plan</a:t>
            </a:r>
            <a:endParaRPr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300"/>
              <a:buFont typeface="Georgia"/>
              <a:buNone/>
            </a:pPr>
            <a:r>
              <a:rPr lang="en">
                <a:solidFill>
                  <a:srgbClr val="7B7890"/>
                </a:solidFill>
              </a:rPr>
              <a:t>SCOIR</a:t>
            </a:r>
            <a:endParaRPr/>
          </a:p>
        </p:txBody>
      </p:sp>
      <p:sp>
        <p:nvSpPr>
          <p:cNvPr id="253" name="Google Shape;253;p36"/>
          <p:cNvSpPr txBox="1"/>
          <p:nvPr/>
        </p:nvSpPr>
        <p:spPr>
          <a:xfrm>
            <a:off x="177400" y="1035450"/>
            <a:ext cx="6393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Our new c</a:t>
            </a:r>
            <a:r>
              <a:rPr b="0" i="0" lang="en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ollege and career exploration tool</a:t>
            </a:r>
            <a:endParaRPr sz="1200"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Students complete interest inventories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throughout high school</a:t>
            </a:r>
            <a:r>
              <a:rPr b="0" i="0" lang="en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(9</a:t>
            </a:r>
            <a:r>
              <a:rPr b="0" baseline="30000" i="0" lang="en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b="0" i="0" lang="en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graders completed the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Career Interest Assessment in</a:t>
            </a:r>
            <a:r>
              <a:rPr b="0" i="0" lang="en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SCOIR </a:t>
            </a:r>
            <a:r>
              <a:rPr b="0" i="0" lang="en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year) </a:t>
            </a:r>
            <a:endParaRPr sz="1200"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 students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log in using their skanschools google account.</a:t>
            </a:r>
            <a:endParaRPr sz="1200"/>
          </a:p>
        </p:txBody>
      </p:sp>
      <p:pic>
        <p:nvPicPr>
          <p:cNvPr descr="imagesCAV8DEAF.jpg" id="254" name="Google Shape;25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171450"/>
            <a:ext cx="931069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250" y="2453775"/>
            <a:ext cx="4713089" cy="231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300"/>
              <a:buFont typeface="Georgia"/>
              <a:buNone/>
            </a:pPr>
            <a:r>
              <a:rPr lang="en">
                <a:solidFill>
                  <a:srgbClr val="7B7890"/>
                </a:solidFill>
              </a:rPr>
              <a:t>College Exploration with Scoir</a:t>
            </a:r>
            <a:endParaRPr/>
          </a:p>
        </p:txBody>
      </p:sp>
      <p:pic>
        <p:nvPicPr>
          <p:cNvPr id="261" name="Google Shape;2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200" y="1078950"/>
            <a:ext cx="6299150" cy="35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7"/>
          <p:cNvSpPr txBox="1"/>
          <p:nvPr/>
        </p:nvSpPr>
        <p:spPr>
          <a:xfrm>
            <a:off x="221700" y="1115900"/>
            <a:ext cx="3000300" cy="18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-Research colleges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-Look at historical application data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-Search filters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600"/>
              <a:buFont typeface="Georgia"/>
              <a:buNone/>
            </a:pPr>
            <a:r>
              <a:rPr b="0" i="0" lang="en" sz="3600" u="sng">
                <a:solidFill>
                  <a:schemeClr val="hlink"/>
                </a:solidFill>
                <a:hlinkClick r:id="rId3"/>
              </a:rPr>
              <a:t>SchoolTool</a:t>
            </a:r>
            <a:endParaRPr/>
          </a:p>
        </p:txBody>
      </p:sp>
      <p:sp>
        <p:nvSpPr>
          <p:cNvPr id="268" name="Google Shape;268;p38"/>
          <p:cNvSpPr txBox="1"/>
          <p:nvPr>
            <p:ph idx="1" type="body"/>
          </p:nvPr>
        </p:nvSpPr>
        <p:spPr>
          <a:xfrm>
            <a:off x="381000" y="400050"/>
            <a:ext cx="8504237" cy="1888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317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⚫"/>
            </a:pPr>
            <a:r>
              <a:rPr b="0" i="0" lang="en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 easy way to keep track of grades, assignments, attendance, scheduling, etc.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⚫"/>
            </a:pPr>
            <a:r>
              <a:rPr b="0" i="0" lang="en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Course Selections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⚫"/>
            </a:pPr>
            <a:r>
              <a:rPr b="0" i="0" lang="en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Link available on the school website!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300"/>
              <a:buFont typeface="Georgia"/>
              <a:buNone/>
            </a:pPr>
            <a:r>
              <a:rPr b="0" i="0" lang="en" sz="33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rPr>
              <a:t>SchoolTool</a:t>
            </a:r>
            <a:endParaRPr/>
          </a:p>
        </p:txBody>
      </p:sp>
      <p:pic>
        <p:nvPicPr>
          <p:cNvPr descr="SchoolTool.PNG" id="274" name="Google Shape;274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028700"/>
            <a:ext cx="85344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/>
          <p:nvPr/>
        </p:nvSpPr>
        <p:spPr>
          <a:xfrm>
            <a:off x="7010400" y="2686050"/>
            <a:ext cx="152400" cy="400050"/>
          </a:xfrm>
          <a:prstGeom prst="downArrow">
            <a:avLst>
              <a:gd fmla="val 18514" name="adj1"/>
              <a:gd fmla="val 50000" name="adj2"/>
            </a:avLst>
          </a:prstGeom>
          <a:solidFill>
            <a:schemeClr val="accent1"/>
          </a:solidFill>
          <a:ln cap="flat" cmpd="sng" w="11425">
            <a:solidFill>
              <a:srgbClr val="4F74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9"/>
          <p:cNvSpPr/>
          <p:nvPr/>
        </p:nvSpPr>
        <p:spPr>
          <a:xfrm>
            <a:off x="6477000" y="2686050"/>
            <a:ext cx="152400" cy="400050"/>
          </a:xfrm>
          <a:prstGeom prst="downArrow">
            <a:avLst>
              <a:gd fmla="val 18514" name="adj1"/>
              <a:gd fmla="val 50000" name="adj2"/>
            </a:avLst>
          </a:prstGeom>
          <a:solidFill>
            <a:schemeClr val="accent1"/>
          </a:solidFill>
          <a:ln cap="flat" cmpd="sng" w="11425">
            <a:solidFill>
              <a:srgbClr val="4F74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9"/>
          <p:cNvSpPr/>
          <p:nvPr/>
        </p:nvSpPr>
        <p:spPr>
          <a:xfrm>
            <a:off x="5943600" y="2686050"/>
            <a:ext cx="152400" cy="400050"/>
          </a:xfrm>
          <a:prstGeom prst="downArrow">
            <a:avLst>
              <a:gd fmla="val 18514" name="adj1"/>
              <a:gd fmla="val 50000" name="adj2"/>
            </a:avLst>
          </a:prstGeom>
          <a:solidFill>
            <a:schemeClr val="accent1"/>
          </a:solidFill>
          <a:ln cap="flat" cmpd="sng" w="11425">
            <a:solidFill>
              <a:srgbClr val="4F74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3733800" y="2171700"/>
            <a:ext cx="289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Schedule, attendance, assignment/grade information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300"/>
              <a:buFont typeface="Georgia"/>
              <a:buNone/>
            </a:pPr>
            <a:r>
              <a:rPr b="0" i="0" lang="en" sz="3300" u="sng">
                <a:solidFill>
                  <a:schemeClr val="hlink"/>
                </a:solidFill>
                <a:hlinkClick r:id="rId3"/>
              </a:rPr>
              <a:t>High School Counseling Center Website</a:t>
            </a:r>
            <a:endParaRPr/>
          </a:p>
        </p:txBody>
      </p:sp>
      <p:sp>
        <p:nvSpPr>
          <p:cNvPr id="284" name="Google Shape;284;p40"/>
          <p:cNvSpPr txBox="1"/>
          <p:nvPr>
            <p:ph idx="1" type="body"/>
          </p:nvPr>
        </p:nvSpPr>
        <p:spPr>
          <a:xfrm>
            <a:off x="301625" y="1145381"/>
            <a:ext cx="8504237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</a:pPr>
            <a:r>
              <a:rPr b="0" i="0" lang="en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Breaking </a:t>
            </a:r>
            <a:r>
              <a:rPr lang="en"/>
              <a:t>N</a:t>
            </a:r>
            <a:r>
              <a:rPr b="0" i="0" lang="en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ews/opportunities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</a:pPr>
            <a:r>
              <a:rPr b="0" i="0" lang="en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Timelines for each grade level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</a:pPr>
            <a:r>
              <a:rPr b="0" i="0" lang="en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Scholarship information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</a:pPr>
            <a:r>
              <a:rPr b="0" i="0" lang="en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Resources for study skills and test preparation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</a:pPr>
            <a:r>
              <a:rPr b="0" i="0" lang="en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Relevant articles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</a:pPr>
            <a:r>
              <a:rPr b="0" i="0" lang="en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Program of Studies Guide</a:t>
            </a:r>
            <a:endParaRPr/>
          </a:p>
          <a:p>
            <a: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300"/>
              <a:buFont typeface="Georgia"/>
              <a:buNone/>
            </a:pPr>
            <a:r>
              <a:rPr b="0" i="0" lang="en" sz="33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rPr>
              <a:t>THANK YOU!</a:t>
            </a:r>
            <a:endParaRPr/>
          </a:p>
        </p:txBody>
      </p:sp>
      <p:pic>
        <p:nvPicPr>
          <p:cNvPr descr="C:\Users\jcwalsh\AppData\Local\Microsoft\Windows\Temporary Internet Files\Content.IE5\MYH4TPPS\applause[1].png" id="290" name="Google Shape;29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3400" y="1348750"/>
            <a:ext cx="2450839" cy="256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914400" y="2057400"/>
            <a:ext cx="74676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82581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1" i="0" lang="en" sz="180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MS. BRITTANY MANUEL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ct val="85000"/>
              <a:buNone/>
            </a:pPr>
            <a:r>
              <a:rPr b="0" i="0" lang="en" sz="170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A-F</a:t>
            </a:r>
            <a:endParaRPr/>
          </a:p>
          <a:p>
            <a:pPr indent="-82581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1" i="0" lang="en" sz="180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MS. JESSICA WALSH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ct val="85000"/>
              <a:buNone/>
            </a:pPr>
            <a:r>
              <a:rPr b="0" i="0" lang="en" sz="170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G-O</a:t>
            </a:r>
            <a:endParaRPr/>
          </a:p>
          <a:p>
            <a:pPr indent="-82581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1" i="0" lang="en" sz="180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MS. MARY LOU INGRAM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ct val="85000"/>
              <a:buNone/>
            </a:pPr>
            <a:r>
              <a:rPr b="0" i="0" lang="en" sz="170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P-Z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 b="1" i="0" sz="160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 b="1" i="0" sz="200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85000"/>
              <a:buNone/>
            </a:pPr>
            <a:r>
              <a:rPr b="1" i="0" lang="en" sz="240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SEEK US OUT AND WE WILL HELP YOU!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 b="1" i="0" sz="240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Google Shape;186;p26"/>
          <p:cNvSpPr txBox="1"/>
          <p:nvPr>
            <p:ph type="title"/>
          </p:nvPr>
        </p:nvSpPr>
        <p:spPr>
          <a:xfrm>
            <a:off x="722312" y="400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b="0" i="0" lang="en" sz="44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Who We Are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Timeline</a:t>
            </a:r>
            <a:endParaRPr/>
          </a:p>
        </p:txBody>
      </p:sp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787" y="1489263"/>
            <a:ext cx="6705724" cy="26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9th Grade</a:t>
            </a:r>
            <a:endParaRPr/>
          </a:p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387350" lvl="0" marL="457200" rtl="0" algn="l">
              <a:spcBef>
                <a:spcPts val="360"/>
              </a:spcBef>
              <a:spcAft>
                <a:spcPts val="0"/>
              </a:spcAft>
              <a:buSzPts val="2500"/>
              <a:buChar char="❖"/>
            </a:pPr>
            <a:r>
              <a:rPr lang="en" sz="2500"/>
              <a:t>Freshman Orientation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" sz="2500"/>
              <a:t>End of 1st Marking Period meeting with Counselor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" sz="2500"/>
              <a:t>Course Selections/Introduction to SCOIR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" sz="2500"/>
              <a:t>Spring meeting with Counselor (review course selections, create four year plan)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" sz="2500"/>
              <a:t>Get involved in clubs &amp; activities </a:t>
            </a:r>
            <a:endParaRPr sz="25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0355" lvl="0" marL="457200" rtl="0" algn="l">
              <a:spcBef>
                <a:spcPts val="360"/>
              </a:spcBef>
              <a:spcAft>
                <a:spcPts val="0"/>
              </a:spcAft>
              <a:buSzPts val="1130"/>
              <a:buChar char="❖"/>
            </a:pPr>
            <a:r>
              <a:rPr lang="en" sz="2300"/>
              <a:t>Continue to explore interests/be involved (through classes, electives, clubs, sports, work, volunteering) BALANCE!</a:t>
            </a:r>
            <a:endParaRPr sz="2300"/>
          </a:p>
          <a:p>
            <a:pPr indent="-300355" lvl="0" marL="457200" rtl="0" algn="l">
              <a:spcBef>
                <a:spcPts val="0"/>
              </a:spcBef>
              <a:spcAft>
                <a:spcPts val="0"/>
              </a:spcAft>
              <a:buSzPts val="1130"/>
              <a:buChar char="❖"/>
            </a:pPr>
            <a:r>
              <a:rPr lang="en" sz="2300"/>
              <a:t>Accelerated 10th graders can take the PSAT for the first time</a:t>
            </a:r>
            <a:endParaRPr sz="2300"/>
          </a:p>
          <a:p>
            <a:pPr indent="-300355" lvl="0" marL="457200" rtl="0" algn="l">
              <a:spcBef>
                <a:spcPts val="0"/>
              </a:spcBef>
              <a:spcAft>
                <a:spcPts val="0"/>
              </a:spcAft>
              <a:buSzPts val="1130"/>
              <a:buChar char="❖"/>
            </a:pPr>
            <a:r>
              <a:rPr lang="en" sz="2300"/>
              <a:t>All 10th graders should plan to take the PreACT</a:t>
            </a:r>
            <a:endParaRPr sz="2300"/>
          </a:p>
          <a:p>
            <a:pPr indent="-313055" lvl="0" marL="457200" rtl="0" algn="l">
              <a:spcBef>
                <a:spcPts val="0"/>
              </a:spcBef>
              <a:spcAft>
                <a:spcPts val="0"/>
              </a:spcAft>
              <a:buSzPts val="1330"/>
              <a:buChar char="❖"/>
            </a:pPr>
            <a:r>
              <a:rPr lang="en" sz="2300"/>
              <a:t>Students who are interested in BOCES should visit campus (we will discuss this with students during course selections)</a:t>
            </a:r>
            <a:endParaRPr sz="23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ts val="1530"/>
              <a:buChar char="❖"/>
            </a:pPr>
            <a:r>
              <a:rPr lang="en" sz="2500"/>
              <a:t>Individual meeting with Counselor to discuss course selections in the Spring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11th Grade</a:t>
            </a:r>
            <a:endParaRPr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316927" y="1093561"/>
            <a:ext cx="85038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36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Focus on studies-colleges focus on Junior year grades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Take the PSAT/NMSQT in October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Meet with college representatives visiting the Counseling Center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Attend Financial Aid Night in the Fall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Attend College Information night in February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Counselors will meet with families to discuss post-secondary plans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Register for the SAT and/or ACT on scheduled test dates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During breaks, schedule official college visits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BALANCE!</a:t>
            </a:r>
            <a:endParaRPr sz="22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12th Grade</a:t>
            </a:r>
            <a:endParaRPr/>
          </a:p>
        </p:txBody>
      </p:sp>
      <p:sp>
        <p:nvSpPr>
          <p:cNvPr id="217" name="Google Shape;217;p31"/>
          <p:cNvSpPr txBox="1"/>
          <p:nvPr>
            <p:ph idx="1" type="body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4005" lvl="0" marL="457200" rtl="0" algn="l">
              <a:spcBef>
                <a:spcPts val="360"/>
              </a:spcBef>
              <a:spcAft>
                <a:spcPts val="0"/>
              </a:spcAft>
              <a:buSzPts val="1030"/>
              <a:buChar char="⚫"/>
            </a:pPr>
            <a:r>
              <a:rPr lang="en" sz="2200"/>
              <a:t>Continue to meet with college representatives visiting in the fall</a:t>
            </a:r>
            <a:endParaRPr sz="2100"/>
          </a:p>
          <a:p>
            <a:pPr indent="-294005" lvl="0" marL="457200" rtl="0" algn="l">
              <a:spcBef>
                <a:spcPts val="0"/>
              </a:spcBef>
              <a:spcAft>
                <a:spcPts val="0"/>
              </a:spcAft>
              <a:buSzPts val="1030"/>
              <a:buChar char="⚫"/>
            </a:pPr>
            <a:r>
              <a:rPr lang="en" sz="2200"/>
              <a:t>Each senior will meet with </a:t>
            </a:r>
            <a:r>
              <a:rPr lang="en" sz="2200"/>
              <a:t>their counselor in the beginning of the year to discuss future plans</a:t>
            </a:r>
            <a:endParaRPr sz="2200"/>
          </a:p>
          <a:p>
            <a:pPr indent="-294005" lvl="0" marL="457200" rtl="0" algn="l">
              <a:spcBef>
                <a:spcPts val="0"/>
              </a:spcBef>
              <a:spcAft>
                <a:spcPts val="0"/>
              </a:spcAft>
              <a:buSzPts val="1030"/>
              <a:buChar char="⚫"/>
            </a:pPr>
            <a:r>
              <a:rPr lang="en" sz="2200"/>
              <a:t>For students applying to colleges, counselors will work with them to clarify application questions/timelines</a:t>
            </a:r>
            <a:endParaRPr sz="2200"/>
          </a:p>
          <a:p>
            <a:pPr indent="-294005" lvl="0" marL="457200" rtl="0" algn="l">
              <a:spcBef>
                <a:spcPts val="0"/>
              </a:spcBef>
              <a:spcAft>
                <a:spcPts val="0"/>
              </a:spcAft>
              <a:buSzPts val="1030"/>
              <a:buChar char="⚫"/>
            </a:pPr>
            <a:r>
              <a:rPr lang="en" sz="2200"/>
              <a:t>Most students applying to colleges should plan to complete their applications by December break</a:t>
            </a:r>
            <a:endParaRPr sz="2200"/>
          </a:p>
          <a:p>
            <a:pPr indent="-294005" lvl="0" marL="457200" rtl="0" algn="l">
              <a:spcBef>
                <a:spcPts val="0"/>
              </a:spcBef>
              <a:spcAft>
                <a:spcPts val="0"/>
              </a:spcAft>
              <a:buSzPts val="1030"/>
              <a:buChar char="⚫"/>
            </a:pPr>
            <a:r>
              <a:rPr lang="en" sz="2200"/>
              <a:t>May 1st is the deadline for students to submit deposits to the college of their choice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4000"/>
              <a:buFont typeface="Georgia"/>
              <a:buNone/>
            </a:pPr>
            <a:r>
              <a:rPr b="0" i="0" lang="en" sz="400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rPr>
              <a:t>Diploma Types</a:t>
            </a:r>
            <a:endParaRPr/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301625" y="1145381"/>
            <a:ext cx="8504237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0329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00329" lvl="0" marL="27305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⚫"/>
            </a:pPr>
            <a:r>
              <a:rPr b="0" i="0" lang="en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Regents Diploma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⚫"/>
            </a:pPr>
            <a:r>
              <a:rPr b="0" i="0" lang="en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Advanced Regents Diploma</a:t>
            </a:r>
            <a:endParaRPr/>
          </a:p>
        </p:txBody>
      </p:sp>
      <p:pic>
        <p:nvPicPr>
          <p:cNvPr descr="images.jpg" id="224" name="Google Shape;22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171450"/>
            <a:ext cx="1307306" cy="735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type="title"/>
          </p:nvPr>
        </p:nvSpPr>
        <p:spPr>
          <a:xfrm>
            <a:off x="381000" y="1485900"/>
            <a:ext cx="23622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b="1" i="0" lang="en" sz="22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Graduation</a:t>
            </a:r>
            <a:r>
              <a:rPr b="1" i="0" lang="en" sz="22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i="0" lang="en" sz="22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Requirements</a:t>
            </a:r>
            <a:endParaRPr/>
          </a:p>
        </p:txBody>
      </p:sp>
      <p:sp>
        <p:nvSpPr>
          <p:cNvPr id="230" name="Google Shape;230;p33"/>
          <p:cNvSpPr txBox="1"/>
          <p:nvPr>
            <p:ph idx="1" type="body"/>
          </p:nvPr>
        </p:nvSpPr>
        <p:spPr>
          <a:xfrm>
            <a:off x="381000" y="1784925"/>
            <a:ext cx="2362200" cy="25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1530"/>
              <a:buNone/>
            </a:pPr>
            <a:r>
              <a:rPr b="0" i="0" lang="en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All students must have 22 credits to graduate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SzPts val="1020"/>
              <a:buNone/>
            </a:pPr>
            <a:r>
              <a:rPr b="0" i="0" lang="en" sz="12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*Students who complete a CTE sequence can graduate with the Adv</a:t>
            </a:r>
            <a:r>
              <a:rPr lang="en" sz="1200"/>
              <a:t>anced </a:t>
            </a:r>
            <a:r>
              <a:rPr b="0" i="0" lang="en" sz="12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Diploma with one credit of LOTE</a:t>
            </a:r>
            <a:endParaRPr/>
          </a:p>
        </p:txBody>
      </p:sp>
      <p:sp>
        <p:nvSpPr>
          <p:cNvPr id="231" name="Google Shape;231;p33"/>
          <p:cNvSpPr txBox="1"/>
          <p:nvPr/>
        </p:nvSpPr>
        <p:spPr>
          <a:xfrm>
            <a:off x="3352800" y="457200"/>
            <a:ext cx="5181600" cy="484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0" i="0" lang="en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REQUIRED COURSES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diplomas.jpg" id="232" name="Google Shape;23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975" y="841500"/>
            <a:ext cx="1071563" cy="600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3" name="Google Shape;233;p33"/>
          <p:cNvGraphicFramePr/>
          <p:nvPr/>
        </p:nvGraphicFramePr>
        <p:xfrm>
          <a:off x="3048000" y="120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{B2021D04-BF96-4D96-9F35-5B8E1DB5D4F2}</a:tableStyleId>
              </a:tblPr>
              <a:tblGrid>
                <a:gridCol w="1409700"/>
                <a:gridCol w="952500"/>
                <a:gridCol w="1866900"/>
                <a:gridCol w="1409700"/>
              </a:tblGrid>
              <a:tr h="46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Georgia"/>
                        <a:buNone/>
                      </a:pPr>
                      <a:r>
                        <a:rPr b="1" i="0" lang="en" sz="12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Required Credits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Georgia"/>
                        <a:buNone/>
                      </a:pPr>
                      <a:r>
                        <a:rPr b="1" i="0" lang="en" sz="1200" u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Required Credits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46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Social Studies 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Social Studies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27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Math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Math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27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Science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Science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27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LOTE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1*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LOTE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3*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27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Art &amp; Music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Art &amp; Music 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46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Physical Education 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Physical Education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27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Health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.5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Health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.5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27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Electives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3.5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Electives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1.5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27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22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b="0" i="0" lang="en" sz="120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22</a:t>
                      </a:r>
                      <a:endParaRPr sz="11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4" name="Google Shape;234;p33"/>
          <p:cNvGraphicFramePr/>
          <p:nvPr/>
        </p:nvGraphicFramePr>
        <p:xfrm>
          <a:off x="3048000" y="74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{B2021D04-BF96-4D96-9F35-5B8E1DB5D4F2}</a:tableStyleId>
              </a:tblPr>
              <a:tblGrid>
                <a:gridCol w="2362200"/>
                <a:gridCol w="3276600"/>
              </a:tblGrid>
              <a:tr h="47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Georgia"/>
                        <a:buNone/>
                      </a:pPr>
                      <a:r>
                        <a:rPr b="1" i="0" lang="en" sz="1400" u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Regents Diploma</a:t>
                      </a:r>
                      <a:endParaRPr sz="1100"/>
                    </a:p>
                  </a:txBody>
                  <a:tcPr marT="34225" marB="342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Georgia"/>
                        <a:buNone/>
                      </a:pPr>
                      <a:r>
                        <a:rPr b="1" i="0" lang="en" sz="1400" u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Advanced Designation Diploma</a:t>
                      </a:r>
                      <a:endParaRPr sz="1100"/>
                    </a:p>
                  </a:txBody>
                  <a:tcPr marT="34225" marB="342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iv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6_Civ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iv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8_Civ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Civ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7_Civ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