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0" r:id="rId5"/>
    <p:sldId id="267" r:id="rId6"/>
    <p:sldId id="265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E6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9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2BB04-C1C4-4723-9B1D-351D82FC6A92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6459856-EF7B-46D1-A35D-C1A96F4FF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32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39A73-E9CB-4945-A15E-DD3252266F36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99F9-BA2A-4D02-B849-10F1131AA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04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2661C-AC56-4F49-9E4C-7FD148163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53B2A-5FA4-45BB-9451-4FC553470061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3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126A4-83E6-4217-BBBA-986A6F14E7D5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DAC3E-9D89-4A67-993D-B13754FF2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42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61B5F-F3AC-4764-B9FC-C0FD513675AA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3FD31CF-CFDD-4075-9368-8F80C5B43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09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07017-2D44-4E58-9539-5A546C4E8871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B3D1A-933C-4093-9C69-1CF3E9A7C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32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62B3-B2EB-44AC-AE12-46DD1BB61B9D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2236532-2F20-4A09-A526-7B79B1E78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76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9891-E4ED-4CF8-986D-3A804BD6A508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6A00C-86B5-4097-A669-35B9F804B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9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4E4C6-B843-483B-B04C-CA20D9537C9B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923555E-BB3F-46F0-B7B4-E8407C482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A51D700-924F-4289-B5D5-5B402C7F4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D9FE9-1C23-4BCE-856B-2B7998C20E2A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61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CF088-4603-4ECF-AF36-71BFAEF30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6C77D-A4A7-4474-B148-C96B66D65E26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4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EB5BA8-E429-44E5-9DD5-4CFF198A57C4}" type="datetimeFigureOut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137022-92B7-43E9-BE6B-553D170A1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789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9E9273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skaneateles.schooltool.cnyric.org/SchoolToolWeb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ptest.com/" TargetMode="External"/><Relationship Id="rId7" Type="http://schemas.openxmlformats.org/officeDocument/2006/relationships/image" Target="../media/image6.jpeg"/><Relationship Id="rId2" Type="http://schemas.openxmlformats.org/officeDocument/2006/relationships/hyperlink" Target="https://www.collegeboard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hanacademy.org/test-prep/sat" TargetMode="External"/><Relationship Id="rId5" Type="http://schemas.openxmlformats.org/officeDocument/2006/relationships/hyperlink" Target="http://www.actstudent.org/" TargetMode="External"/><Relationship Id="rId4" Type="http://schemas.openxmlformats.org/officeDocument/2006/relationships/hyperlink" Target="http://www.princetonreview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connection.naviance.com/family-connection/auth/login/?hsid=skaneatel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Monday</a:t>
            </a:r>
            <a:r>
              <a:rPr lang="en-US" smtClean="0"/>
              <a:t>, January 23, 2017 </a:t>
            </a:r>
            <a:r>
              <a:rPr lang="en-US" dirty="0" smtClean="0"/>
              <a:t>@ 7 pm</a:t>
            </a:r>
            <a:endParaRPr lang="en-US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Freshman Information Night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solidFill>
                  <a:srgbClr val="7B7890"/>
                </a:solidFill>
                <a:hlinkClick r:id="rId2"/>
              </a:rPr>
              <a:t>SchoolTool</a:t>
            </a:r>
            <a:endParaRPr lang="en-US" altLang="en-US" sz="3600" smtClean="0">
              <a:solidFill>
                <a:srgbClr val="7B789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/>
            <a:endParaRPr lang="en-US" altLang="en-US" smtClean="0"/>
          </a:p>
          <a:p>
            <a:pPr algn="ctr" eaLnBrk="1" hangingPunct="1">
              <a:buFont typeface="Wingdings 2" pitchFamily="18" charset="2"/>
              <a:buNone/>
            </a:pPr>
            <a:endParaRPr lang="en-US" altLang="en-US" smtClean="0"/>
          </a:p>
          <a:p>
            <a:pPr algn="ctr" eaLnBrk="1" hangingPunct="1"/>
            <a:r>
              <a:rPr lang="en-US" altLang="en-US" sz="2800" smtClean="0"/>
              <a:t>An easy way to keep track of grades, assignments, attendance, scheduling, etc.</a:t>
            </a:r>
          </a:p>
          <a:p>
            <a:pPr algn="ctr" eaLnBrk="1" hangingPunct="1"/>
            <a:r>
              <a:rPr lang="en-US" altLang="en-US" sz="2800" smtClean="0"/>
              <a:t>Course Selections</a:t>
            </a:r>
          </a:p>
          <a:p>
            <a:pPr algn="ctr" eaLnBrk="1" hangingPunct="1"/>
            <a:r>
              <a:rPr lang="en-US" altLang="en-US" sz="2800" smtClean="0"/>
              <a:t>Available on the school website!</a:t>
            </a:r>
          </a:p>
        </p:txBody>
      </p:sp>
      <p:pic>
        <p:nvPicPr>
          <p:cNvPr id="22532" name="Picture 4" descr="imagesCAPE8KIV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953000"/>
            <a:ext cx="14287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14400" y="2743200"/>
            <a:ext cx="7467600" cy="3505200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Mrs. Barbara Drozynski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700" b="0" dirty="0" smtClean="0"/>
              <a:t>A-F for all grade levels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Ms. Jessica Walsh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700" b="0" dirty="0" smtClean="0"/>
              <a:t>G-O for all grade levels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Mrs. Mary Lou Ingram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700" b="0" dirty="0" smtClean="0"/>
              <a:t>P-Z for all grade levels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Seek us out and we will help you!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smtClean="0"/>
              <a:t>Who We 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7B7890"/>
                </a:solidFill>
              </a:rPr>
              <a:t>Diploma Types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/>
            <a:endParaRPr lang="en-US" altLang="en-US" sz="3200" smtClean="0"/>
          </a:p>
          <a:p>
            <a:pPr algn="ctr" eaLnBrk="1" hangingPunct="1"/>
            <a:endParaRPr lang="en-US" altLang="en-US" sz="3200" smtClean="0"/>
          </a:p>
          <a:p>
            <a:pPr algn="ctr" eaLnBrk="1" hangingPunct="1"/>
            <a:r>
              <a:rPr lang="en-US" altLang="en-US" sz="3200" smtClean="0"/>
              <a:t>Regents Diploma</a:t>
            </a:r>
          </a:p>
          <a:p>
            <a:pPr algn="ctr" eaLnBrk="1" hangingPunct="1"/>
            <a:r>
              <a:rPr lang="en-US" altLang="en-US" sz="3200" smtClean="0"/>
              <a:t>Advanced Regents Diploma</a:t>
            </a:r>
          </a:p>
        </p:txBody>
      </p:sp>
      <p:pic>
        <p:nvPicPr>
          <p:cNvPr id="17412" name="Pictur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1743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2362200" cy="990600"/>
          </a:xfrm>
        </p:spPr>
        <p:txBody>
          <a:bodyPr/>
          <a:lstStyle/>
          <a:p>
            <a:pPr algn="ctr" eaLnBrk="1" hangingPunct="1"/>
            <a:r>
              <a:rPr lang="en-US" altLang="en-US" u="sng" smtClean="0"/>
              <a:t>Graduation</a:t>
            </a:r>
            <a:r>
              <a:rPr lang="en-US" altLang="en-US" smtClean="0"/>
              <a:t> </a:t>
            </a:r>
            <a:r>
              <a:rPr lang="en-US" altLang="en-US" u="sng" smtClean="0"/>
              <a:t>Requirements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2"/>
          </p:nvPr>
        </p:nvSpPr>
        <p:spPr>
          <a:xfrm>
            <a:off x="295275" y="2667000"/>
            <a:ext cx="2362200" cy="3459163"/>
          </a:xfrm>
        </p:spPr>
        <p:txBody>
          <a:bodyPr/>
          <a:lstStyle/>
          <a:p>
            <a:pPr eaLnBrk="1" hangingPunct="1"/>
            <a:endParaRPr lang="en-US" altLang="en-US" sz="1800" dirty="0" smtClean="0"/>
          </a:p>
          <a:p>
            <a:pPr algn="ctr" eaLnBrk="1" hangingPunct="1"/>
            <a:r>
              <a:rPr lang="en-US" altLang="en-US" sz="1800" dirty="0" smtClean="0"/>
              <a:t>REGENTS </a:t>
            </a:r>
          </a:p>
          <a:p>
            <a:pPr algn="ctr" eaLnBrk="1" hangingPunct="1"/>
            <a:r>
              <a:rPr lang="en-US" altLang="en-US" sz="1800" dirty="0" smtClean="0"/>
              <a:t>DIPLOMA</a:t>
            </a:r>
          </a:p>
          <a:p>
            <a:pPr algn="ctr" eaLnBrk="1" hangingPunct="1"/>
            <a:endParaRPr lang="en-US" altLang="en-US" sz="1800" dirty="0"/>
          </a:p>
          <a:p>
            <a:pPr algn="ctr" eaLnBrk="1" hangingPunct="1"/>
            <a:endParaRPr lang="en-US" altLang="en-US" sz="1800" dirty="0" smtClean="0"/>
          </a:p>
          <a:p>
            <a:pPr algn="ctr" eaLnBrk="1" hangingPunct="1"/>
            <a:r>
              <a:rPr lang="en-US" altLang="en-US" sz="1800" dirty="0" smtClean="0"/>
              <a:t>All students must have 22 credits to graduate</a:t>
            </a:r>
            <a:endParaRPr lang="en-US" altLang="en-US" sz="1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2971800" y="1295400"/>
          <a:ext cx="5943600" cy="4618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</a:tblGrid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Subject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Credits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Regents Exams</a:t>
                      </a:r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English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 </a:t>
                      </a:r>
                      <a:r>
                        <a:rPr lang="en-US" sz="1200" dirty="0" smtClean="0"/>
                        <a:t>(English Language Arts)</a:t>
                      </a:r>
                      <a:endParaRPr lang="en-US" sz="1800" dirty="0"/>
                    </a:p>
                  </a:txBody>
                  <a:tcPr marT="45723" marB="45723"/>
                </a:tc>
              </a:tr>
              <a:tr h="73157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Social Studies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 </a:t>
                      </a:r>
                      <a:r>
                        <a:rPr lang="en-US" sz="1200" dirty="0" smtClean="0"/>
                        <a:t>(Global</a:t>
                      </a:r>
                      <a:r>
                        <a:rPr lang="en-US" sz="1200" baseline="0" dirty="0" smtClean="0"/>
                        <a:t> History and Geography &amp; U.S. History and Government)</a:t>
                      </a:r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Math 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 </a:t>
                      </a:r>
                      <a:r>
                        <a:rPr lang="en-US" sz="1200" dirty="0" smtClean="0"/>
                        <a:t>(Algebra 1)</a:t>
                      </a:r>
                      <a:endParaRPr lang="en-US" sz="1800" dirty="0"/>
                    </a:p>
                  </a:txBody>
                  <a:tcPr marT="45723" marB="45723"/>
                </a:tc>
              </a:tr>
              <a:tr h="5486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Science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 </a:t>
                      </a:r>
                      <a:r>
                        <a:rPr lang="en-US" sz="1200" dirty="0" smtClean="0"/>
                        <a:t>(1 Unit in Life Science</a:t>
                      </a:r>
                      <a:r>
                        <a:rPr lang="en-US" sz="1200" baseline="0" dirty="0" smtClean="0"/>
                        <a:t>, 1 Unit in Physical Science)</a:t>
                      </a:r>
                      <a:endParaRPr lang="en-US" sz="12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 </a:t>
                      </a:r>
                      <a:r>
                        <a:rPr lang="en-US" sz="1200" dirty="0" smtClean="0"/>
                        <a:t>(Either Life Science</a:t>
                      </a:r>
                      <a:r>
                        <a:rPr lang="en-US" sz="1200" baseline="0" dirty="0" smtClean="0"/>
                        <a:t> or Physical Science)</a:t>
                      </a:r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PE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Art/Music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Health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.5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LOTE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Electives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3.5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</a:tr>
              <a:tr h="37086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Totals: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22</a:t>
                      </a:r>
                      <a:endParaRPr lang="en-US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5</a:t>
                      </a:r>
                      <a:endParaRPr lang="en-US" sz="1800" b="1" dirty="0"/>
                    </a:p>
                  </a:txBody>
                  <a:tcPr marT="45723" marB="45723"/>
                </a:tc>
              </a:tr>
            </a:tbl>
          </a:graphicData>
        </a:graphic>
      </p:graphicFrame>
      <p:sp>
        <p:nvSpPr>
          <p:cNvPr id="16438" name="TextBox 6"/>
          <p:cNvSpPr txBox="1">
            <a:spLocks noChangeArrowheads="1"/>
          </p:cNvSpPr>
          <p:nvPr/>
        </p:nvSpPr>
        <p:spPr bwMode="auto">
          <a:xfrm>
            <a:off x="3352800" y="838200"/>
            <a:ext cx="5181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latin typeface="Georgia" pitchFamily="18" charset="0"/>
              </a:rPr>
              <a:t>REQUIRED COURSE SUBJECTS</a:t>
            </a:r>
          </a:p>
        </p:txBody>
      </p:sp>
      <p:pic>
        <p:nvPicPr>
          <p:cNvPr id="16439" name="Picture 7" descr="diploma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1428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Advanced Regents Diploma</a:t>
            </a:r>
          </a:p>
        </p:txBody>
      </p:sp>
      <p:graphicFrame>
        <p:nvGraphicFramePr>
          <p:cNvPr id="3" name="Content Placeholder 5"/>
          <p:cNvGraphicFramePr>
            <a:graphicFrameLocks/>
          </p:cNvGraphicFramePr>
          <p:nvPr/>
        </p:nvGraphicFramePr>
        <p:xfrm>
          <a:off x="304800" y="1524000"/>
          <a:ext cx="8610600" cy="4435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Subject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Credits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Regents Exams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English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 </a:t>
                      </a:r>
                      <a:r>
                        <a:rPr lang="en-US" sz="1200" dirty="0" smtClean="0"/>
                        <a:t>(English Language Arts)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54871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Social Studies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 </a:t>
                      </a:r>
                      <a:r>
                        <a:rPr lang="en-US" sz="1200" dirty="0" smtClean="0"/>
                        <a:t>(Global</a:t>
                      </a:r>
                      <a:r>
                        <a:rPr lang="en-US" sz="1200" baseline="0" dirty="0" smtClean="0"/>
                        <a:t> History and Geography &amp; U.S. History and Government)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Math 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200" dirty="0" smtClean="0"/>
                        <a:t>(Algebra 1, Geometry, Algebra 2)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54871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Science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 </a:t>
                      </a:r>
                      <a:r>
                        <a:rPr lang="en-US" sz="1200" dirty="0" smtClean="0"/>
                        <a:t>(1 Unit in Life Science</a:t>
                      </a:r>
                      <a:r>
                        <a:rPr lang="en-US" sz="1200" baseline="0" dirty="0" smtClean="0"/>
                        <a:t>, 1 Unit </a:t>
                      </a:r>
                    </a:p>
                    <a:p>
                      <a:r>
                        <a:rPr lang="en-US" sz="1200" baseline="0" dirty="0" smtClean="0"/>
                        <a:t>in Physical Science)</a:t>
                      </a:r>
                      <a:endParaRPr lang="en-US" sz="12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200" dirty="0" smtClean="0"/>
                        <a:t>(One</a:t>
                      </a:r>
                      <a:r>
                        <a:rPr lang="en-US" sz="1200" baseline="0" dirty="0" smtClean="0"/>
                        <a:t> in</a:t>
                      </a:r>
                      <a:r>
                        <a:rPr lang="en-US" sz="1200" dirty="0" smtClean="0"/>
                        <a:t> Life Science</a:t>
                      </a:r>
                      <a:r>
                        <a:rPr lang="en-US" sz="1200" baseline="0" dirty="0" smtClean="0"/>
                        <a:t> area, One in Physical Science area)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Art/Music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Health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.5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LOTE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US" sz="1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Electives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1.5</a:t>
                      </a:r>
                      <a:endParaRPr lang="en-US" sz="1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Totals: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22</a:t>
                      </a:r>
                      <a:endParaRPr lang="en-US" sz="18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en-US" sz="1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T="45727" marB="45727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590800" y="5029200"/>
            <a:ext cx="5334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590800" y="5326063"/>
            <a:ext cx="5334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40363" y="5791200"/>
            <a:ext cx="5334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592763" y="2954338"/>
            <a:ext cx="3810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08638" y="3429000"/>
            <a:ext cx="3810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152400" y="609600"/>
          <a:ext cx="8839200" cy="623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1329489"/>
                <a:gridCol w="1485900"/>
                <a:gridCol w="1642311"/>
                <a:gridCol w="1485900"/>
                <a:gridCol w="1644316"/>
              </a:tblGrid>
              <a:tr h="304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Grade</a:t>
                      </a:r>
                      <a:endParaRPr lang="en-US" sz="14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11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12</a:t>
                      </a:r>
                      <a:endParaRPr lang="en-US" sz="1100" dirty="0"/>
                    </a:p>
                  </a:txBody>
                  <a:tcPr marT="45722" marB="45722"/>
                </a:tc>
              </a:tr>
              <a:tr h="929672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English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English</a:t>
                      </a:r>
                      <a:r>
                        <a:rPr lang="en-US" sz="1100" baseline="0" dirty="0" smtClean="0"/>
                        <a:t> 9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English 10</a:t>
                      </a:r>
                    </a:p>
                    <a:p>
                      <a:r>
                        <a:rPr lang="en-US" sz="1100" dirty="0" smtClean="0"/>
                        <a:t>English</a:t>
                      </a:r>
                      <a:r>
                        <a:rPr lang="en-US" sz="1100" baseline="0" dirty="0" smtClean="0"/>
                        <a:t> 10 H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English 11</a:t>
                      </a:r>
                    </a:p>
                    <a:p>
                      <a:r>
                        <a:rPr lang="en-US" sz="1100" dirty="0" smtClean="0"/>
                        <a:t>AP Comp &amp; Lang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College Comp &amp; Lit</a:t>
                      </a:r>
                    </a:p>
                    <a:p>
                      <a:r>
                        <a:rPr lang="en-US" sz="1100" dirty="0" smtClean="0"/>
                        <a:t>AP Comp &amp; Lit</a:t>
                      </a:r>
                    </a:p>
                    <a:p>
                      <a:r>
                        <a:rPr lang="en-US" sz="1100" dirty="0" smtClean="0"/>
                        <a:t>English 12</a:t>
                      </a:r>
                    </a:p>
                    <a:p>
                      <a:r>
                        <a:rPr lang="en-US" sz="1100" dirty="0" smtClean="0"/>
                        <a:t>Creative Writing</a:t>
                      </a:r>
                    </a:p>
                    <a:p>
                      <a:r>
                        <a:rPr lang="en-US" sz="1100" dirty="0" smtClean="0"/>
                        <a:t>Public Speaking</a:t>
                      </a:r>
                      <a:endParaRPr lang="en-US" sz="1100" dirty="0"/>
                    </a:p>
                  </a:txBody>
                  <a:tcPr marT="45722" marB="45722"/>
                </a:tc>
              </a:tr>
              <a:tr h="762026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Social Studies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Global 9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Global 10</a:t>
                      </a:r>
                    </a:p>
                    <a:p>
                      <a:r>
                        <a:rPr lang="en-US" sz="1100" dirty="0" smtClean="0"/>
                        <a:t>AP World History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US History</a:t>
                      </a:r>
                    </a:p>
                    <a:p>
                      <a:r>
                        <a:rPr lang="en-US" sz="1100" dirty="0" smtClean="0"/>
                        <a:t>AP</a:t>
                      </a:r>
                      <a:r>
                        <a:rPr lang="en-US" sz="1100" baseline="0" dirty="0" smtClean="0"/>
                        <a:t> US History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Econ./Part. In Gov.</a:t>
                      </a:r>
                    </a:p>
                    <a:p>
                      <a:r>
                        <a:rPr lang="en-US" sz="1100" dirty="0" smtClean="0"/>
                        <a:t>AP European History</a:t>
                      </a:r>
                    </a:p>
                    <a:p>
                      <a:r>
                        <a:rPr lang="en-US" sz="1100" dirty="0" smtClean="0"/>
                        <a:t>SUNY Economics</a:t>
                      </a:r>
                    </a:p>
                    <a:p>
                      <a:r>
                        <a:rPr lang="en-US" sz="1100" dirty="0" smtClean="0"/>
                        <a:t>SUNY Public Aff.</a:t>
                      </a:r>
                      <a:endParaRPr lang="en-US" sz="1100" dirty="0"/>
                    </a:p>
                  </a:txBody>
                  <a:tcPr marT="45722" marB="45722"/>
                </a:tc>
              </a:tr>
              <a:tr h="929672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Math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 Algebra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Integrated Algebra</a:t>
                      </a:r>
                    </a:p>
                    <a:p>
                      <a:r>
                        <a:rPr lang="en-US" sz="1100" dirty="0" smtClean="0"/>
                        <a:t>H Geometry</a:t>
                      </a:r>
                    </a:p>
                    <a:p>
                      <a:r>
                        <a:rPr lang="en-US" sz="1100" dirty="0" smtClean="0"/>
                        <a:t>Math 9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Geometry</a:t>
                      </a:r>
                    </a:p>
                    <a:p>
                      <a:r>
                        <a:rPr lang="en-US" sz="1100" dirty="0" smtClean="0"/>
                        <a:t>H</a:t>
                      </a:r>
                      <a:r>
                        <a:rPr lang="en-US" sz="1100" baseline="0" dirty="0" smtClean="0"/>
                        <a:t> Algebra II &amp; Trig</a:t>
                      </a:r>
                    </a:p>
                    <a:p>
                      <a:r>
                        <a:rPr lang="en-US" sz="1100" baseline="0" dirty="0" smtClean="0"/>
                        <a:t>Math 10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Algebra II &amp; Trig</a:t>
                      </a:r>
                    </a:p>
                    <a:p>
                      <a:r>
                        <a:rPr lang="en-US" sz="1100" dirty="0" smtClean="0"/>
                        <a:t>H Pre-Calculus</a:t>
                      </a:r>
                    </a:p>
                    <a:p>
                      <a:r>
                        <a:rPr lang="en-US" sz="1100" dirty="0" smtClean="0"/>
                        <a:t>Math 11</a:t>
                      </a:r>
                    </a:p>
                    <a:p>
                      <a:r>
                        <a:rPr lang="en-US" sz="1100" dirty="0" smtClean="0"/>
                        <a:t>AP Statistics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Pre-Calculus</a:t>
                      </a:r>
                    </a:p>
                    <a:p>
                      <a:r>
                        <a:rPr lang="en-US" sz="1100" dirty="0" smtClean="0"/>
                        <a:t>Calculus</a:t>
                      </a:r>
                    </a:p>
                    <a:p>
                      <a:r>
                        <a:rPr lang="en-US" sz="1100" dirty="0" smtClean="0"/>
                        <a:t>AP Calculus</a:t>
                      </a:r>
                    </a:p>
                    <a:p>
                      <a:r>
                        <a:rPr lang="en-US" sz="1100" dirty="0" smtClean="0"/>
                        <a:t>Algebra 2</a:t>
                      </a:r>
                    </a:p>
                    <a:p>
                      <a:r>
                        <a:rPr lang="en-US" sz="1100" dirty="0" smtClean="0"/>
                        <a:t>AP Statistics</a:t>
                      </a:r>
                      <a:endParaRPr lang="en-US" sz="1100" dirty="0"/>
                    </a:p>
                  </a:txBody>
                  <a:tcPr marT="45722" marB="45722"/>
                </a:tc>
              </a:tr>
              <a:tr h="114693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Science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 Earth Science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Earth</a:t>
                      </a:r>
                      <a:r>
                        <a:rPr lang="en-US" sz="1100" baseline="0" dirty="0" smtClean="0"/>
                        <a:t> Science</a:t>
                      </a:r>
                    </a:p>
                    <a:p>
                      <a:r>
                        <a:rPr lang="en-US" sz="1100" baseline="0" dirty="0" smtClean="0"/>
                        <a:t>Biology</a:t>
                      </a:r>
                    </a:p>
                    <a:p>
                      <a:r>
                        <a:rPr lang="en-US" sz="1100" baseline="0" dirty="0" smtClean="0"/>
                        <a:t>H Biology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Biology</a:t>
                      </a:r>
                    </a:p>
                    <a:p>
                      <a:r>
                        <a:rPr lang="en-US" sz="1100" dirty="0" smtClean="0"/>
                        <a:t>Chemistry</a:t>
                      </a:r>
                    </a:p>
                    <a:p>
                      <a:r>
                        <a:rPr lang="en-US" sz="1100" dirty="0" smtClean="0"/>
                        <a:t>H Chemistry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Chemistry</a:t>
                      </a:r>
                    </a:p>
                    <a:p>
                      <a:r>
                        <a:rPr lang="en-US" sz="1100" dirty="0" smtClean="0"/>
                        <a:t>H Chemistry</a:t>
                      </a:r>
                    </a:p>
                    <a:p>
                      <a:r>
                        <a:rPr lang="en-US" sz="1100" dirty="0" smtClean="0"/>
                        <a:t>AP Enviro. Science</a:t>
                      </a:r>
                    </a:p>
                    <a:p>
                      <a:r>
                        <a:rPr lang="en-US" sz="1100" dirty="0" smtClean="0"/>
                        <a:t>AP Biology</a:t>
                      </a:r>
                    </a:p>
                    <a:p>
                      <a:r>
                        <a:rPr lang="en-US" sz="1100" dirty="0" smtClean="0"/>
                        <a:t>Ecology</a:t>
                      </a:r>
                    </a:p>
                    <a:p>
                      <a:r>
                        <a:rPr lang="en-US" sz="1100" dirty="0" smtClean="0"/>
                        <a:t>AP Physics 1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Physics</a:t>
                      </a:r>
                    </a:p>
                    <a:p>
                      <a:r>
                        <a:rPr lang="en-US" sz="1100" dirty="0" smtClean="0"/>
                        <a:t>AP Physics 1 or 2</a:t>
                      </a:r>
                    </a:p>
                    <a:p>
                      <a:r>
                        <a:rPr lang="en-US" sz="1100" dirty="0" smtClean="0"/>
                        <a:t>AP Biology</a:t>
                      </a:r>
                    </a:p>
                    <a:p>
                      <a:r>
                        <a:rPr lang="en-US" sz="1100" dirty="0" smtClean="0"/>
                        <a:t>AP Enviro.</a:t>
                      </a:r>
                      <a:r>
                        <a:rPr lang="en-US" sz="1100" baseline="0" dirty="0" smtClean="0"/>
                        <a:t> Science</a:t>
                      </a:r>
                    </a:p>
                    <a:p>
                      <a:r>
                        <a:rPr lang="en-US" sz="1100" baseline="0" dirty="0" smtClean="0"/>
                        <a:t>Ecology</a:t>
                      </a:r>
                      <a:endParaRPr lang="en-US" sz="1100" dirty="0"/>
                    </a:p>
                  </a:txBody>
                  <a:tcPr marT="45722" marB="45722"/>
                </a:tc>
              </a:tr>
              <a:tr h="970479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Foreign Language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French</a:t>
                      </a:r>
                    </a:p>
                    <a:p>
                      <a:r>
                        <a:rPr lang="en-US" sz="1100" dirty="0" smtClean="0"/>
                        <a:t>Spanish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French</a:t>
                      </a:r>
                    </a:p>
                    <a:p>
                      <a:r>
                        <a:rPr lang="en-US" sz="1100" dirty="0" smtClean="0"/>
                        <a:t>Spanish</a:t>
                      </a:r>
                    </a:p>
                    <a:p>
                      <a:r>
                        <a:rPr lang="en-US" sz="1100" dirty="0" smtClean="0"/>
                        <a:t>Latin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French</a:t>
                      </a:r>
                    </a:p>
                    <a:p>
                      <a:r>
                        <a:rPr lang="en-US" sz="1100" dirty="0" smtClean="0"/>
                        <a:t>Spanish</a:t>
                      </a:r>
                    </a:p>
                    <a:p>
                      <a:r>
                        <a:rPr lang="en-US" sz="1100" dirty="0" smtClean="0"/>
                        <a:t>Latin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French</a:t>
                      </a:r>
                    </a:p>
                    <a:p>
                      <a:r>
                        <a:rPr lang="en-US" sz="1100" dirty="0" smtClean="0"/>
                        <a:t>Spanish</a:t>
                      </a:r>
                    </a:p>
                    <a:p>
                      <a:r>
                        <a:rPr lang="en-US" sz="1100" dirty="0" smtClean="0"/>
                        <a:t>Latin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French</a:t>
                      </a:r>
                    </a:p>
                    <a:p>
                      <a:r>
                        <a:rPr lang="en-US" sz="1100" dirty="0" smtClean="0"/>
                        <a:t>Spanish</a:t>
                      </a:r>
                    </a:p>
                    <a:p>
                      <a:r>
                        <a:rPr lang="en-US" sz="1100" dirty="0" smtClean="0"/>
                        <a:t>Latin</a:t>
                      </a:r>
                    </a:p>
                    <a:p>
                      <a:r>
                        <a:rPr lang="en-US" sz="1100" dirty="0" smtClean="0"/>
                        <a:t>AP</a:t>
                      </a:r>
                      <a:r>
                        <a:rPr lang="en-US" sz="1100" baseline="0" dirty="0" smtClean="0"/>
                        <a:t> Spanish</a:t>
                      </a:r>
                    </a:p>
                    <a:p>
                      <a:r>
                        <a:rPr lang="en-US" sz="1100" baseline="0" dirty="0" smtClean="0"/>
                        <a:t>AP Latin</a:t>
                      </a:r>
                      <a:endParaRPr lang="en-US" sz="1100" dirty="0" smtClean="0"/>
                    </a:p>
                  </a:txBody>
                  <a:tcPr marT="45722" marB="45722"/>
                </a:tc>
              </a:tr>
              <a:tr h="38203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Art/Music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</a:tr>
              <a:tr h="36577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Health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</a:tr>
              <a:tr h="441127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Electives</a:t>
                      </a:r>
                      <a:endParaRPr lang="en-US" sz="14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BOCES</a:t>
                      </a:r>
                      <a:endParaRPr lang="en-US" sz="1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BOCES</a:t>
                      </a:r>
                    </a:p>
                    <a:p>
                      <a:r>
                        <a:rPr lang="en-US" sz="1100" dirty="0" smtClean="0"/>
                        <a:t>New Visions</a:t>
                      </a:r>
                      <a:endParaRPr lang="en-US" sz="1100" dirty="0"/>
                    </a:p>
                  </a:txBody>
                  <a:tcPr marT="45722" marB="45722"/>
                </a:tc>
              </a:tr>
            </a:tbl>
          </a:graphicData>
        </a:graphic>
      </p:graphicFrame>
      <p:sp>
        <p:nvSpPr>
          <p:cNvPr id="15434" name="TextBox 2"/>
          <p:cNvSpPr txBox="1">
            <a:spLocks noChangeArrowheads="1"/>
          </p:cNvSpPr>
          <p:nvPr/>
        </p:nvSpPr>
        <p:spPr bwMode="auto">
          <a:xfrm>
            <a:off x="990600" y="228600"/>
            <a:ext cx="716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6E6989"/>
                </a:solidFill>
                <a:latin typeface="Georgia" pitchFamily="18" charset="0"/>
              </a:rPr>
              <a:t>The Four Year Plan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381000"/>
            <a:ext cx="7894638" cy="579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7890"/>
                </a:solidFill>
              </a:rPr>
              <a:t>Standardized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645025"/>
          </a:xfrm>
        </p:spPr>
        <p:txBody>
          <a:bodyPr>
            <a:normAutofit fontScale="925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PSATs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SATs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SAT Subject Tests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ACTs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How to register:				How to prepare: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u="sng" dirty="0" smtClean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CollegeBoard </a:t>
            </a:r>
            <a:r>
              <a:rPr lang="en-US" dirty="0" smtClean="0"/>
              <a:t>			                          </a:t>
            </a:r>
            <a:r>
              <a:rPr lang="en-US" sz="1800" dirty="0" smtClean="0">
                <a:hlinkClick r:id="rId3"/>
              </a:rPr>
              <a:t>Kaplan</a:t>
            </a:r>
            <a:endParaRPr lang="en-US" sz="18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							</a:t>
            </a:r>
            <a:r>
              <a:rPr lang="en-US" sz="1800" dirty="0" smtClean="0">
                <a:hlinkClick r:id="rId4"/>
              </a:rPr>
              <a:t>Princeton Review</a:t>
            </a:r>
            <a:endParaRPr lang="en-US" sz="18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smtClean="0">
                <a:hlinkClick r:id="rId5"/>
              </a:rPr>
              <a:t> ACT Website </a:t>
            </a:r>
            <a:r>
              <a:rPr lang="en-US" dirty="0" smtClean="0"/>
              <a:t>			                      </a:t>
            </a:r>
            <a:r>
              <a:rPr lang="en-US" sz="1800" dirty="0" smtClean="0">
                <a:hlinkClick r:id="rId6"/>
              </a:rPr>
              <a:t>Khan Academy</a:t>
            </a:r>
            <a:endParaRPr lang="en-US" sz="18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4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400" dirty="0" smtClean="0"/>
              <a:t>**</a:t>
            </a:r>
            <a:r>
              <a:rPr lang="en-US" dirty="0" smtClean="0"/>
              <a:t>Links can also be found on the high school website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Departments &gt; Counseling &gt; High School Counseling Center tab</a:t>
            </a:r>
          </a:p>
        </p:txBody>
      </p:sp>
      <p:pic>
        <p:nvPicPr>
          <p:cNvPr id="20484" name="Picture 5" descr="testing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00200"/>
            <a:ext cx="2743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Naviance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3276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b="0" dirty="0" smtClean="0"/>
              <a:t>Useful tool for college and career exploration!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hlinkClick r:id="rId2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hlinkClick r:id="rId2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hlinkClick r:id="rId2"/>
              </a:rPr>
              <a:t>Family Connection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</p:txBody>
      </p:sp>
      <p:pic>
        <p:nvPicPr>
          <p:cNvPr id="21508" name="Picture 4" descr="imagesCAV8DEA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572000"/>
            <a:ext cx="19907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</TotalTime>
  <Words>453</Words>
  <Application>Microsoft Office PowerPoint</Application>
  <PresentationFormat>On-screen Show (4:3)</PresentationFormat>
  <Paragraphs>198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Freshman Information Night</vt:lpstr>
      <vt:lpstr>Who We Are</vt:lpstr>
      <vt:lpstr>Diploma Types</vt:lpstr>
      <vt:lpstr>Graduation Requirements</vt:lpstr>
      <vt:lpstr>Advanced Regents Diploma</vt:lpstr>
      <vt:lpstr>PowerPoint Presentation</vt:lpstr>
      <vt:lpstr>PowerPoint Presentation</vt:lpstr>
      <vt:lpstr>Standardized Testing</vt:lpstr>
      <vt:lpstr>Naviance</vt:lpstr>
      <vt:lpstr>SchoolTool</vt:lpstr>
    </vt:vector>
  </TitlesOfParts>
  <Company>SCS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Freshman Information Night</dc:title>
  <dc:creator>SCS</dc:creator>
  <cp:lastModifiedBy>User</cp:lastModifiedBy>
  <cp:revision>35</cp:revision>
  <dcterms:created xsi:type="dcterms:W3CDTF">2016-02-25T13:14:39Z</dcterms:created>
  <dcterms:modified xsi:type="dcterms:W3CDTF">2017-01-25T19:02:29Z</dcterms:modified>
</cp:coreProperties>
</file>